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9" r:id="rId2"/>
    <p:sldId id="309" r:id="rId3"/>
    <p:sldId id="277" r:id="rId4"/>
    <p:sldId id="281" r:id="rId5"/>
    <p:sldId id="312" r:id="rId6"/>
    <p:sldId id="313" r:id="rId7"/>
    <p:sldId id="314" r:id="rId8"/>
    <p:sldId id="315" r:id="rId9"/>
    <p:sldId id="293" r:id="rId10"/>
    <p:sldId id="290" r:id="rId11"/>
    <p:sldId id="316" r:id="rId12"/>
    <p:sldId id="321" r:id="rId13"/>
    <p:sldId id="272" r:id="rId14"/>
    <p:sldId id="294" r:id="rId15"/>
    <p:sldId id="317" r:id="rId16"/>
    <p:sldId id="318" r:id="rId17"/>
    <p:sldId id="320" r:id="rId18"/>
    <p:sldId id="322" r:id="rId19"/>
    <p:sldId id="306" r:id="rId20"/>
    <p:sldId id="332" r:id="rId21"/>
    <p:sldId id="323" r:id="rId22"/>
    <p:sldId id="324" r:id="rId23"/>
    <p:sldId id="325" r:id="rId24"/>
    <p:sldId id="326" r:id="rId25"/>
    <p:sldId id="330" r:id="rId26"/>
    <p:sldId id="344" r:id="rId27"/>
    <p:sldId id="342" r:id="rId28"/>
    <p:sldId id="336" r:id="rId29"/>
    <p:sldId id="335" r:id="rId30"/>
    <p:sldId id="340" r:id="rId31"/>
    <p:sldId id="341" r:id="rId32"/>
    <p:sldId id="267" r:id="rId33"/>
    <p:sldId id="343" r:id="rId34"/>
    <p:sldId id="338" r:id="rId35"/>
    <p:sldId id="348" r:id="rId36"/>
    <p:sldId id="276" r:id="rId37"/>
    <p:sldId id="352" r:id="rId38"/>
    <p:sldId id="349" r:id="rId39"/>
    <p:sldId id="350" r:id="rId40"/>
    <p:sldId id="351" r:id="rId41"/>
    <p:sldId id="345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552"/>
    <a:srgbClr val="FE3980"/>
    <a:srgbClr val="EAEAEA"/>
    <a:srgbClr val="1A1A1A"/>
    <a:srgbClr val="0FA752"/>
    <a:srgbClr val="13A580"/>
    <a:srgbClr val="EDEDED"/>
    <a:srgbClr val="F7F7F7"/>
    <a:srgbClr val="191E5A"/>
    <a:srgbClr val="EEEEE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9" autoAdjust="0"/>
    <p:restoredTop sz="94660"/>
  </p:normalViewPr>
  <p:slideViewPr>
    <p:cSldViewPr>
      <p:cViewPr varScale="1">
        <p:scale>
          <a:sx n="84" d="100"/>
          <a:sy n="84" d="100"/>
        </p:scale>
        <p:origin x="-78" y="-9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83411-2467-4364-A634-A897E4AD6B7F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CD5D6-4DD0-4A22-8F26-DDFC6272EC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136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D5D6-4DD0-4A22-8F26-DDFC6272EC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983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D5D6-4DD0-4A22-8F26-DDFC6272EC9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983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D5D6-4DD0-4A22-8F26-DDFC6272EC9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983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스텔라</a:t>
            </a:r>
            <a:r>
              <a:rPr lang="ko-KR" altLang="en-US" dirty="0" smtClean="0"/>
              <a:t> 영</a:t>
            </a:r>
            <a:r>
              <a:rPr lang="en-US" altLang="ko-KR" dirty="0" smtClean="0"/>
              <a:t>(</a:t>
            </a:r>
            <a:r>
              <a:rPr lang="ko-KR" altLang="en-US" dirty="0" smtClean="0"/>
              <a:t>호주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코미디언겸</a:t>
            </a:r>
            <a:r>
              <a:rPr lang="ko-KR" altLang="en-US" dirty="0" smtClean="0"/>
              <a:t> 방송인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불완전 </a:t>
            </a:r>
            <a:r>
              <a:rPr lang="ko-KR" altLang="en-US" baseline="0" dirty="0" err="1" smtClean="0"/>
              <a:t>골형성증이라는</a:t>
            </a:r>
            <a:r>
              <a:rPr lang="ko-KR" altLang="en-US" baseline="0" dirty="0" smtClean="0"/>
              <a:t> 희귀 유전병을 앓고 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smtClean="0"/>
              <a:t>-</a:t>
            </a:r>
            <a:r>
              <a:rPr lang="ko-KR" altLang="en-US" baseline="0" smtClean="0"/>
              <a:t>장애는 </a:t>
            </a:r>
            <a:r>
              <a:rPr lang="ko-KR" altLang="en-US" baseline="0" dirty="0" smtClean="0"/>
              <a:t>감동을 주기 위해 존재하는 것이 아닙니다</a:t>
            </a:r>
            <a:r>
              <a:rPr lang="en-US" altLang="ko-KR" baseline="0" dirty="0" smtClean="0"/>
              <a:t>.-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D5D6-4DD0-4A22-8F26-DDFC6272EC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B7780-4DC2-4F10-BF75-2FA47DA89FE3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885-896D-41EC-BBA8-C3B352D4D2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developer.android.com/guide/topics/ui/accessibility/index.html" TargetMode="External"/><Relationship Id="rId7" Type="http://schemas.openxmlformats.org/officeDocument/2006/relationships/hyperlink" Target="https://play.google.com/store/apps/details?id=com.google.android.apps.accessibility.auditor" TargetMode="External"/><Relationship Id="rId2" Type="http://schemas.openxmlformats.org/officeDocument/2006/relationships/hyperlink" Target="https://www.google.com/accessibility/for-developer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ndroid.com/training/accessibility/testing.html" TargetMode="External"/><Relationship Id="rId5" Type="http://schemas.openxmlformats.org/officeDocument/2006/relationships/hyperlink" Target="https://developer.android.com/reference/android/support/test/espresso/contrib/AccessibilityChecks.html" TargetMode="External"/><Relationship Id="rId4" Type="http://schemas.openxmlformats.org/officeDocument/2006/relationships/hyperlink" Target="https://github.com/google/Accessibility-Test-Framework-for-Android" TargetMode="External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developer.android.com/guide/topics/ui/accessibility/index.html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accessibility/index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i.inf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kim\Desktop\제목-없음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44203" y="6316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2335" y="4877485"/>
            <a:ext cx="931665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2017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12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월 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15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일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22368" y="1274012"/>
            <a:ext cx="699265" cy="1143145"/>
            <a:chOff x="4112890" y="1347614"/>
            <a:chExt cx="699265" cy="1143145"/>
          </a:xfrm>
        </p:grpSpPr>
        <p:pic>
          <p:nvPicPr>
            <p:cNvPr id="1031" name="Picture 7" descr="C:\Users\kim\Desktop\휠체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146" y="1618848"/>
              <a:ext cx="286753" cy="32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kim\Desktop\모바일 - 손 모양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890" y="1347614"/>
              <a:ext cx="699265" cy="114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2522753" y="2991748"/>
            <a:ext cx="2255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</a:rPr>
              <a:t>( Information Accessibility Technology )</a:t>
            </a:r>
            <a:endParaRPr lang="en-US" altLang="ko-KR" sz="900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7957" y="2586312"/>
            <a:ext cx="4248087" cy="510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'IAT(</a:t>
            </a: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정보 </a:t>
            </a:r>
            <a:r>
              <a:rPr lang="ko-KR" altLang="en-US" sz="2000" b="1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접근성</a:t>
            </a: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 기술</a:t>
            </a:r>
            <a:r>
              <a: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) </a:t>
            </a:r>
            <a:r>
              <a:rPr lang="ko-KR" altLang="en-US" sz="2000" b="1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컨퍼런스</a:t>
            </a: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 </a:t>
            </a:r>
            <a:r>
              <a: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2017</a:t>
            </a:r>
            <a:r>
              <a:rPr lang="en-US" altLang="ko-KR" sz="2000" b="1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30" pitchFamily="18" charset="-127"/>
              </a:rPr>
              <a:t>'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9847" y="0"/>
            <a:ext cx="1704313" cy="32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-윤고딕330" pitchFamily="18" charset="-127"/>
              </a:rPr>
              <a:t>Session02 - </a:t>
            </a:r>
            <a:r>
              <a:rPr lang="ko-KR" altLang="en-US" sz="1100" b="1" spc="-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-윤고딕330" pitchFamily="18" charset="-127"/>
              </a:rPr>
              <a:t>모바일</a:t>
            </a:r>
            <a:r>
              <a:rPr lang="ko-KR" altLang="en-US" sz="1100" b="1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-윤고딕330" pitchFamily="18" charset="-127"/>
              </a:rPr>
              <a:t> </a:t>
            </a:r>
            <a:r>
              <a:rPr lang="ko-KR" altLang="en-US" sz="1100" b="1" spc="-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-윤고딕330" pitchFamily="18" charset="-127"/>
              </a:rPr>
              <a:t>접근성</a:t>
            </a:r>
            <a:endParaRPr lang="en-US" altLang="ko-KR" sz="11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-윤고딕33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4500517"/>
            <a:ext cx="1531188" cy="508610"/>
            <a:chOff x="29344" y="4500517"/>
            <a:chExt cx="1531188" cy="508610"/>
          </a:xfrm>
        </p:grpSpPr>
        <p:sp>
          <p:nvSpPr>
            <p:cNvPr id="22" name="TextBox 21"/>
            <p:cNvSpPr txBox="1"/>
            <p:nvPr/>
          </p:nvSpPr>
          <p:spPr>
            <a:xfrm>
              <a:off x="29344" y="4755916"/>
              <a:ext cx="1531188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2017.11.24</a:t>
              </a:r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8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금  </a:t>
              </a:r>
              <a:r>
                <a:rPr lang="en-US" altLang="ko-KR" sz="8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10:00 ~ 18:00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344" y="4500517"/>
              <a:ext cx="906017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접근성</a:t>
              </a:r>
              <a:r>
                <a:rPr lang="ko-KR" altLang="en-US" sz="105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일시</a:t>
              </a:r>
              <a:endParaRPr lang="en-US" altLang="ko-KR" sz="105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464279" y="2593627"/>
            <a:ext cx="215442" cy="1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im\Desktop\ppt크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im\Desktop\제목 없음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5" y="1191067"/>
            <a:ext cx="4777241" cy="25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995935" y="1191067"/>
            <a:ext cx="4777241" cy="2531890"/>
          </a:xfrm>
          <a:prstGeom prst="rect">
            <a:avLst/>
          </a:prstGeom>
          <a:noFill/>
          <a:ln>
            <a:solidFill>
              <a:srgbClr val="179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9672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2367" y="184489"/>
            <a:ext cx="1628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GARI Report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8117" y="486578"/>
            <a:ext cx="1935145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조건에 맞는 기기 정보 제공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6596" y="1553096"/>
            <a:ext cx="2688557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Home &gt; Phones &gt; Find </a:t>
            </a:r>
            <a:r>
              <a:rPr lang="en-US" altLang="ko-KR" sz="105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Phones &amp; Tablets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4545" y="1584719"/>
            <a:ext cx="245580" cy="273280"/>
            <a:chOff x="394545" y="1539061"/>
            <a:chExt cx="245580" cy="273280"/>
          </a:xfrm>
        </p:grpSpPr>
        <p:sp>
          <p:nvSpPr>
            <p:cNvPr id="3" name="타원 2"/>
            <p:cNvSpPr/>
            <p:nvPr/>
          </p:nvSpPr>
          <p:spPr>
            <a:xfrm>
              <a:off x="433659" y="1619355"/>
              <a:ext cx="167353" cy="167353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545" y="1539061"/>
              <a:ext cx="245580" cy="27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46596" y="2038875"/>
            <a:ext cx="264367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기기를 찾기 위해 조건에 맞게 체크를 한다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  <a:endParaRPr lang="en-US" altLang="ko-KR" sz="105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94545" y="2070498"/>
            <a:ext cx="245580" cy="273280"/>
            <a:chOff x="394545" y="1539061"/>
            <a:chExt cx="245580" cy="273280"/>
          </a:xfrm>
        </p:grpSpPr>
        <p:sp>
          <p:nvSpPr>
            <p:cNvPr id="37" name="타원 36"/>
            <p:cNvSpPr/>
            <p:nvPr/>
          </p:nvSpPr>
          <p:spPr>
            <a:xfrm>
              <a:off x="433659" y="1619355"/>
              <a:ext cx="167353" cy="167353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4545" y="1539061"/>
              <a:ext cx="245580" cy="27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46596" y="3002781"/>
            <a:ext cx="3239990" cy="54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조건에 맞게 검색된 결과 나오는데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/>
            </a:r>
            <a:b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하나의 기기 상세정보 또는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기기별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비교를 할 수 있다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433659" y="3114698"/>
            <a:ext cx="167353" cy="167353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4545" y="3034404"/>
            <a:ext cx="245580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217" y="2542379"/>
            <a:ext cx="62068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조작능력</a:t>
            </a:r>
            <a:endParaRPr lang="en-US" altLang="ko-KR" sz="9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09426" y="2542379"/>
            <a:ext cx="402674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시각</a:t>
            </a:r>
            <a:endParaRPr lang="en-US" altLang="ko-KR" sz="9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5626" y="2542379"/>
            <a:ext cx="660758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청각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/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언어</a:t>
            </a:r>
            <a:endParaRPr lang="en-US" altLang="ko-KR" sz="9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64718" y="2542379"/>
            <a:ext cx="511679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인지</a:t>
            </a:r>
            <a:r>
              <a:rPr lang="ko-KR" altLang="en-US" sz="9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력</a:t>
            </a:r>
            <a:endParaRPr lang="en-US" altLang="ko-KR" sz="9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9545" y="2649266"/>
            <a:ext cx="112925" cy="11292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452963" y="2649266"/>
            <a:ext cx="112925" cy="11292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004671" y="2649266"/>
            <a:ext cx="112925" cy="11292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808255" y="2649266"/>
            <a:ext cx="112925" cy="11292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370539" y="2426717"/>
            <a:ext cx="33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 descr="C:\Users\kim\Desktop\ppt크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9672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2367" y="184489"/>
            <a:ext cx="1628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GARI Report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8117" y="486578"/>
            <a:ext cx="192873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조건에 맞는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App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정보 제공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63037" y="1275606"/>
            <a:ext cx="3617927" cy="1735052"/>
            <a:chOff x="2220965" y="1275606"/>
            <a:chExt cx="3617927" cy="1735052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042" y="1275606"/>
              <a:ext cx="2250850" cy="1735051"/>
            </a:xfrm>
            <a:prstGeom prst="rect">
              <a:avLst/>
            </a:prstGeom>
            <a:noFill/>
            <a:ln w="31750">
              <a:solidFill>
                <a:srgbClr val="17955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965" y="1275606"/>
              <a:ext cx="1121801" cy="1735052"/>
            </a:xfrm>
            <a:prstGeom prst="rect">
              <a:avLst/>
            </a:prstGeom>
            <a:noFill/>
            <a:ln w="31750">
              <a:solidFill>
                <a:srgbClr val="17955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2403588" y="3267314"/>
            <a:ext cx="4336824" cy="1066424"/>
            <a:chOff x="2051720" y="3267314"/>
            <a:chExt cx="4336824" cy="1066424"/>
          </a:xfrm>
        </p:grpSpPr>
        <p:sp>
          <p:nvSpPr>
            <p:cNvPr id="22" name="TextBox 21"/>
            <p:cNvSpPr txBox="1"/>
            <p:nvPr/>
          </p:nvSpPr>
          <p:spPr>
            <a:xfrm>
              <a:off x="2303771" y="3267314"/>
              <a:ext cx="1510350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Home &gt; </a:t>
              </a:r>
              <a:r>
                <a:rPr lang="en-US" altLang="ko-KR" sz="105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Mobile </a:t>
              </a: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Apps </a:t>
              </a:r>
              <a:endParaRPr lang="en-US" altLang="ko-KR" sz="105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3298937"/>
              <a:ext cx="245580" cy="273280"/>
              <a:chOff x="394545" y="1539061"/>
              <a:chExt cx="245580" cy="273280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433659" y="1619355"/>
                <a:ext cx="167353" cy="167353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94545" y="1539061"/>
                <a:ext cx="245580" cy="2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1</a:t>
                </a:r>
                <a:endParaRPr lang="en-US" altLang="ko-KR" sz="9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303771" y="3651870"/>
              <a:ext cx="4084773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왼쪽의 이미지 </a:t>
              </a: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– </a:t>
              </a:r>
              <a:r>
                <a:rPr lang="ko-KR" altLang="en-US" sz="105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필터링</a:t>
              </a: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옵션에서 지원 기능 및 운영체제를 선택한다</a:t>
              </a: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en-US" altLang="ko-KR" sz="105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051720" y="3683493"/>
              <a:ext cx="245580" cy="273280"/>
              <a:chOff x="394545" y="1539061"/>
              <a:chExt cx="245580" cy="27328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33659" y="1619355"/>
                <a:ext cx="167353" cy="167353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94545" y="1539061"/>
                <a:ext cx="245580" cy="2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2</a:t>
                </a:r>
                <a:endParaRPr lang="en-US" altLang="ko-KR" sz="9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303771" y="3999031"/>
              <a:ext cx="2900153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필터링에</a:t>
              </a: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체크한 조건에 맞게 </a:t>
              </a:r>
              <a:r>
                <a:rPr lang="ko-KR" altLang="en-US" sz="105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앱의</a:t>
              </a: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정보를 제공</a:t>
              </a: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en-US" altLang="ko-KR" sz="105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051720" y="4030654"/>
              <a:ext cx="245580" cy="273280"/>
              <a:chOff x="394545" y="1539061"/>
              <a:chExt cx="245580" cy="27328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33659" y="1619355"/>
                <a:ext cx="167353" cy="167353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4545" y="1539061"/>
                <a:ext cx="245580" cy="2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3</a:t>
                </a:r>
                <a:endParaRPr lang="en-US" altLang="ko-KR" sz="9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1244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9672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2367" y="184489"/>
            <a:ext cx="10775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GARI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시험 분야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117" y="394897"/>
            <a:ext cx="12506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G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ARI 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시험 내용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21743" y="915566"/>
            <a:ext cx="970137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외관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사용성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20072" y="339502"/>
            <a:ext cx="19639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청각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언어적 인식의 용이성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11760" y="1851670"/>
            <a:ext cx="1117614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인지의 용이성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24128" y="1779662"/>
            <a:ext cx="16081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시각적 인식의 용이성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24128" y="987574"/>
            <a:ext cx="1117614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운영의 용이성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539417" y="555526"/>
            <a:ext cx="2031170" cy="1925166"/>
            <a:chOff x="3295088" y="605395"/>
            <a:chExt cx="2553824" cy="2420543"/>
          </a:xfrm>
        </p:grpSpPr>
        <p:sp>
          <p:nvSpPr>
            <p:cNvPr id="53" name="타원 52"/>
            <p:cNvSpPr/>
            <p:nvPr/>
          </p:nvSpPr>
          <p:spPr>
            <a:xfrm>
              <a:off x="3295088" y="1056675"/>
              <a:ext cx="1132896" cy="1132896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타원 29"/>
            <p:cNvSpPr/>
            <p:nvPr/>
          </p:nvSpPr>
          <p:spPr>
            <a:xfrm>
              <a:off x="4005552" y="605395"/>
              <a:ext cx="1132896" cy="1132896"/>
            </a:xfrm>
            <a:prstGeom prst="ellipse">
              <a:avLst/>
            </a:prstGeom>
            <a:solidFill>
              <a:schemeClr val="bg1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16016" y="1056675"/>
              <a:ext cx="1132896" cy="1132896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4529350" y="1893042"/>
              <a:ext cx="1132896" cy="1132896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511112" y="1893042"/>
              <a:ext cx="1132896" cy="1132896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57" name="타원 56"/>
          <p:cNvSpPr/>
          <p:nvPr/>
        </p:nvSpPr>
        <p:spPr>
          <a:xfrm>
            <a:off x="4535996" y="1563638"/>
            <a:ext cx="72008" cy="72008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4572000" y="1631454"/>
            <a:ext cx="0" cy="1300336"/>
          </a:xfrm>
          <a:prstGeom prst="line">
            <a:avLst/>
          </a:prstGeom>
          <a:ln w="6350">
            <a:solidFill>
              <a:srgbClr val="FE3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/>
          <p:cNvGrpSpPr/>
          <p:nvPr/>
        </p:nvGrpSpPr>
        <p:grpSpPr>
          <a:xfrm>
            <a:off x="949164" y="2898631"/>
            <a:ext cx="1391728" cy="1734549"/>
            <a:chOff x="949164" y="2898631"/>
            <a:chExt cx="1391728" cy="1734549"/>
          </a:xfrm>
        </p:grpSpPr>
        <p:sp>
          <p:nvSpPr>
            <p:cNvPr id="83" name="TextBox 82"/>
            <p:cNvSpPr txBox="1"/>
            <p:nvPr/>
          </p:nvSpPr>
          <p:spPr>
            <a:xfrm>
              <a:off x="949164" y="3321154"/>
              <a:ext cx="1391728" cy="131202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스크린 크기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외부 키보드 호환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지원되는 화면 해상도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미끄럼 방지 기능 지원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키 간 구별 기능 정도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터치 스크린 지원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1211012" y="2898631"/>
              <a:ext cx="753732" cy="489304"/>
              <a:chOff x="683568" y="3003798"/>
              <a:chExt cx="753732" cy="48930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820625" y="3003798"/>
                <a:ext cx="479618" cy="33361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외관</a:t>
                </a:r>
                <a:endPara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3568" y="3219822"/>
                <a:ext cx="753732" cy="2732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(Hardware)</a:t>
                </a:r>
              </a:p>
            </p:txBody>
          </p:sp>
          <p:sp>
            <p:nvSpPr>
              <p:cNvPr id="85" name="직사각형 84"/>
              <p:cNvSpPr/>
              <p:nvPr/>
            </p:nvSpPr>
            <p:spPr>
              <a:xfrm flipV="1">
                <a:off x="1043608" y="3003798"/>
                <a:ext cx="72008" cy="45719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2449310" y="2898631"/>
            <a:ext cx="1356462" cy="1734549"/>
            <a:chOff x="2449310" y="2898631"/>
            <a:chExt cx="1356462" cy="1734549"/>
          </a:xfrm>
        </p:grpSpPr>
        <p:grpSp>
          <p:nvGrpSpPr>
            <p:cNvPr id="92" name="그룹 91"/>
            <p:cNvGrpSpPr/>
            <p:nvPr/>
          </p:nvGrpSpPr>
          <p:grpSpPr>
            <a:xfrm>
              <a:off x="2784095" y="2898631"/>
              <a:ext cx="572593" cy="489304"/>
              <a:chOff x="3445393" y="3003798"/>
              <a:chExt cx="572593" cy="489304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491880" y="3003798"/>
                <a:ext cx="479618" cy="33361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시각</a:t>
                </a:r>
                <a:endPara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445393" y="3219822"/>
                <a:ext cx="572593" cy="2732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(Vision)</a:t>
                </a:r>
              </a:p>
            </p:txBody>
          </p:sp>
          <p:sp>
            <p:nvSpPr>
              <p:cNvPr id="88" name="직사각형 87"/>
              <p:cNvSpPr/>
              <p:nvPr/>
            </p:nvSpPr>
            <p:spPr>
              <a:xfrm flipV="1">
                <a:off x="3695685" y="3003798"/>
                <a:ext cx="72008" cy="45719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2449310" y="3321154"/>
              <a:ext cx="1356462" cy="131202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스크린리더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확대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축소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색상 설정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음성 명령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실행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전화 자동 수신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키 입력 시 진동 구별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3914190" y="2898631"/>
            <a:ext cx="1441420" cy="1761351"/>
            <a:chOff x="3914190" y="2898631"/>
            <a:chExt cx="1441420" cy="1761351"/>
          </a:xfrm>
        </p:grpSpPr>
        <p:grpSp>
          <p:nvGrpSpPr>
            <p:cNvPr id="96" name="그룹 95"/>
            <p:cNvGrpSpPr/>
            <p:nvPr/>
          </p:nvGrpSpPr>
          <p:grpSpPr>
            <a:xfrm>
              <a:off x="4035775" y="2898631"/>
              <a:ext cx="1083951" cy="516106"/>
              <a:chOff x="6768244" y="3003798"/>
              <a:chExt cx="1083951" cy="516106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6892477" y="3003798"/>
                <a:ext cx="835485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청각</a:t>
                </a:r>
                <a:r>
                  <a:rPr lang="en-US" altLang="ko-KR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언어</a:t>
                </a:r>
                <a:endPara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768244" y="3219822"/>
                <a:ext cx="1083951" cy="3000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(Hearing Speech)</a:t>
                </a:r>
              </a:p>
            </p:txBody>
          </p:sp>
          <p:sp>
            <p:nvSpPr>
              <p:cNvPr id="90" name="직사각형 89"/>
              <p:cNvSpPr/>
              <p:nvPr/>
            </p:nvSpPr>
            <p:spPr>
              <a:xfrm flipV="1">
                <a:off x="7274215" y="3003798"/>
                <a:ext cx="72008" cy="45719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3914190" y="3321154"/>
              <a:ext cx="1441420" cy="13388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보청기 호환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영상 자막 지원 설정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음량 크기 최대치 설정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 폰 지원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Hangout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 화상회의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Email, IM, SMS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 알림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5530703" y="2898631"/>
            <a:ext cx="1425390" cy="1553602"/>
            <a:chOff x="5530703" y="2898631"/>
            <a:chExt cx="1425390" cy="1553602"/>
          </a:xfrm>
        </p:grpSpPr>
        <p:grpSp>
          <p:nvGrpSpPr>
            <p:cNvPr id="95" name="그룹 94"/>
            <p:cNvGrpSpPr/>
            <p:nvPr/>
          </p:nvGrpSpPr>
          <p:grpSpPr>
            <a:xfrm>
              <a:off x="5758737" y="2898631"/>
              <a:ext cx="721672" cy="489304"/>
              <a:chOff x="5076056" y="3003798"/>
              <a:chExt cx="721672" cy="48930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197083" y="3003798"/>
                <a:ext cx="479618" cy="33361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endPara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076056" y="3219822"/>
                <a:ext cx="721672" cy="2732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(Dexterity)</a:t>
                </a:r>
              </a:p>
            </p:txBody>
          </p:sp>
          <p:sp>
            <p:nvSpPr>
              <p:cNvPr id="89" name="직사각형 88"/>
              <p:cNvSpPr/>
              <p:nvPr/>
            </p:nvSpPr>
            <p:spPr>
              <a:xfrm flipV="1">
                <a:off x="5400888" y="3003798"/>
                <a:ext cx="72008" cy="45719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5530703" y="3321154"/>
              <a:ext cx="1425390" cy="113107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터치펜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사용 기능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손동작 이용 화면 조정 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앞뒤 구별 없이 연결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단어 예측 입력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한 손 사용 가능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005414" y="2898631"/>
            <a:ext cx="1282723" cy="1345853"/>
            <a:chOff x="7005414" y="2898631"/>
            <a:chExt cx="1282723" cy="1345853"/>
          </a:xfrm>
        </p:grpSpPr>
        <p:grpSp>
          <p:nvGrpSpPr>
            <p:cNvPr id="93" name="그룹 92"/>
            <p:cNvGrpSpPr/>
            <p:nvPr/>
          </p:nvGrpSpPr>
          <p:grpSpPr>
            <a:xfrm>
              <a:off x="7197968" y="2898631"/>
              <a:ext cx="768159" cy="489304"/>
              <a:chOff x="2195736" y="3003798"/>
              <a:chExt cx="768159" cy="48930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2340006" y="3003798"/>
                <a:ext cx="479618" cy="33361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인지</a:t>
                </a:r>
                <a:endPara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195736" y="3219822"/>
                <a:ext cx="768159" cy="27328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(Cognition)</a:t>
                </a:r>
              </a:p>
            </p:txBody>
          </p:sp>
          <p:sp>
            <p:nvSpPr>
              <p:cNvPr id="86" name="직사각형 85"/>
              <p:cNvSpPr/>
              <p:nvPr/>
            </p:nvSpPr>
            <p:spPr>
              <a:xfrm flipV="1">
                <a:off x="2543811" y="3003798"/>
                <a:ext cx="72008" cy="45719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7005414" y="3321154"/>
              <a:ext cx="1282723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간단한 음성 녹음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간편 사용자 매뉴얼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쉬운 용어 경고 표시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입력 대기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10" name="직선 연결선 109"/>
          <p:cNvCxnSpPr/>
          <p:nvPr/>
        </p:nvCxnSpPr>
        <p:spPr>
          <a:xfrm>
            <a:off x="1595289" y="2921124"/>
            <a:ext cx="5976664" cy="0"/>
          </a:xfrm>
          <a:prstGeom prst="line">
            <a:avLst/>
          </a:prstGeom>
          <a:ln w="6350">
            <a:solidFill>
              <a:srgbClr val="FE3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244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30364" y="123478"/>
            <a:ext cx="3168352" cy="48965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C:\Users\T1500\Desktop\screencapture-image-samsung-sec-apps_great-bixby-apps_bixbyoverview_feature04_pc-jpg-1512614116444.png"/>
          <p:cNvPicPr>
            <a:picLocks noChangeAspect="1" noChangeArrowheads="1"/>
          </p:cNvPicPr>
          <p:nvPr/>
        </p:nvPicPr>
        <p:blipFill rotWithShape="1">
          <a:blip r:embed="rId2" cstate="print"/>
          <a:srcRect l="27281" r="35786"/>
          <a:stretch/>
        </p:blipFill>
        <p:spPr bwMode="auto">
          <a:xfrm>
            <a:off x="130364" y="936104"/>
            <a:ext cx="3168352" cy="408391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30364" y="123478"/>
            <a:ext cx="3168352" cy="489654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5209" y="4115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주제 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117418" y="411510"/>
            <a:ext cx="3894976" cy="671301"/>
            <a:chOff x="5117418" y="195486"/>
            <a:chExt cx="3894976" cy="671301"/>
          </a:xfrm>
        </p:grpSpPr>
        <p:sp>
          <p:nvSpPr>
            <p:cNvPr id="25" name="TextBox 24"/>
            <p:cNvSpPr txBox="1"/>
            <p:nvPr/>
          </p:nvSpPr>
          <p:spPr>
            <a:xfrm>
              <a:off x="7851499" y="573373"/>
              <a:ext cx="1160895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SAMSUNG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강동헌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17418" y="195486"/>
              <a:ext cx="3894976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New Accessibility Technology for Galaxy </a:t>
              </a:r>
              <a:r>
                <a:rPr lang="en-US" altLang="ko-KR" sz="14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Users</a:t>
              </a:r>
              <a:endParaRPr lang="en-US" altLang="ko-KR" sz="14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690062" y="1491630"/>
            <a:ext cx="257795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Accessibility </a:t>
            </a:r>
            <a:r>
              <a:rPr lang="en-US" altLang="ko-KR" sz="1500" b="1" dirty="0" smtClean="0"/>
              <a:t>Philosophy </a:t>
            </a:r>
            <a:r>
              <a:rPr lang="en-US" altLang="ko-KR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?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381772" y="4060044"/>
            <a:ext cx="5683384" cy="945120"/>
            <a:chOff x="3362722" y="3354822"/>
            <a:chExt cx="5683384" cy="94512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722" y="3354822"/>
              <a:ext cx="1814630" cy="94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71" y="3354822"/>
              <a:ext cx="1877639" cy="945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628" y="3354822"/>
              <a:ext cx="1857478" cy="94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3707904" y="2283718"/>
            <a:ext cx="988049" cy="253916"/>
            <a:chOff x="3707904" y="2381059"/>
            <a:chExt cx="988049" cy="253916"/>
          </a:xfrm>
        </p:grpSpPr>
        <p:sp>
          <p:nvSpPr>
            <p:cNvPr id="28" name="TextBox 27"/>
            <p:cNvSpPr txBox="1"/>
            <p:nvPr/>
          </p:nvSpPr>
          <p:spPr>
            <a:xfrm>
              <a:off x="3828408" y="2381059"/>
              <a:ext cx="867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세밀한 고려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707904" y="2472013"/>
              <a:ext cx="72008" cy="72008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86832" y="2283718"/>
            <a:ext cx="988049" cy="253916"/>
            <a:chOff x="3707904" y="2381059"/>
            <a:chExt cx="988049" cy="253916"/>
          </a:xfrm>
        </p:grpSpPr>
        <p:sp>
          <p:nvSpPr>
            <p:cNvPr id="44" name="TextBox 43"/>
            <p:cNvSpPr txBox="1"/>
            <p:nvPr/>
          </p:nvSpPr>
          <p:spPr>
            <a:xfrm>
              <a:off x="3828408" y="2381059"/>
              <a:ext cx="867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모두를 위한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3707904" y="2472013"/>
              <a:ext cx="72008" cy="72008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707904" y="3003798"/>
            <a:ext cx="1286208" cy="253916"/>
            <a:chOff x="3707904" y="2381059"/>
            <a:chExt cx="1286208" cy="253916"/>
          </a:xfrm>
        </p:grpSpPr>
        <p:sp>
          <p:nvSpPr>
            <p:cNvPr id="50" name="TextBox 49"/>
            <p:cNvSpPr txBox="1"/>
            <p:nvPr/>
          </p:nvSpPr>
          <p:spPr>
            <a:xfrm>
              <a:off x="3828408" y="2381059"/>
              <a:ext cx="11657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제품에 구분 없이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707904" y="2472013"/>
              <a:ext cx="72008" cy="72008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786832" y="3003798"/>
            <a:ext cx="988049" cy="253916"/>
            <a:chOff x="3707904" y="2381059"/>
            <a:chExt cx="988049" cy="253916"/>
          </a:xfrm>
        </p:grpSpPr>
        <p:sp>
          <p:nvSpPr>
            <p:cNvPr id="53" name="TextBox 52"/>
            <p:cNvSpPr txBox="1"/>
            <p:nvPr/>
          </p:nvSpPr>
          <p:spPr>
            <a:xfrm>
              <a:off x="3828408" y="2381059"/>
              <a:ext cx="867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함께 만드는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707904" y="2472013"/>
              <a:ext cx="72008" cy="72008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28408" y="2528109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CONSIDERATE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07336" y="2528109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COMPREHENSIVE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28408" y="325771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CONSISTENT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907336" y="325771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CO-CREATE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979" y="4800386"/>
            <a:ext cx="2529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http://www.samsung.com/sec/accessibility/mobile/</a:t>
            </a:r>
            <a:endParaRPr lang="en-US" altLang="ko-KR" sz="8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70579" y="1169684"/>
            <a:ext cx="655949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BixBy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2367" y="199461"/>
            <a:ext cx="933221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71600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2367" y="175627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Major Change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4653" y="1562213"/>
            <a:ext cx="24320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사용자의 명령 텍스트 음성 인식으로 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사용자의 명령을 문맥으로 파악해 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스마트폰에서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정보를 검색 및 제공합니다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4653" y="2499742"/>
            <a:ext cx="231505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보이는 것 이상의 유용한 정보를 제공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사용자의 생활 습관과 주변 화경을 학습하여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상황에 알맞은 필요한 정보나 알림을 제공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3713" y="1373124"/>
            <a:ext cx="72008" cy="72008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94653" y="3291830"/>
            <a:ext cx="23487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유용한 정보를 버튼 하나로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빅스비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통해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여러 편의를 받을 수 있다는 장점이 있습니다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8632" y="4347632"/>
            <a:ext cx="23150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삼성계정이 필요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회원가입을 해야 하는 불편한 점이 있습니다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30757" y="4040211"/>
            <a:ext cx="532325" cy="19389"/>
          </a:xfrm>
          <a:prstGeom prst="rect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76669" y="4131816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단점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3" name="Picture 9" descr="C:\Users\kim\Desktop\블러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26727"/>
            <a:ext cx="3168352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6588224" y="2499742"/>
            <a:ext cx="220605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뷰파인더에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피사체를 맞추고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아이콘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을 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클릭하게 되면 해당 아이콘에 맞는 정보를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얻을 수 있습니다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88224" y="3219822"/>
            <a:ext cx="24577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메뉴판이나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낯선 외국어도 바로 번역이 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가능하기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떄문에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여러 편의를 얻을 수 있습니다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025" name="모서리가 둥근 직사각형 1024"/>
          <p:cNvSpPr/>
          <p:nvPr/>
        </p:nvSpPr>
        <p:spPr>
          <a:xfrm>
            <a:off x="3995936" y="3257713"/>
            <a:ext cx="864096" cy="240550"/>
          </a:xfrm>
          <a:prstGeom prst="roundRect">
            <a:avLst/>
          </a:prstGeom>
          <a:pattFill prst="pct70">
            <a:fgClr>
              <a:srgbClr val="FE3980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95936" y="3257713"/>
            <a:ext cx="864096" cy="240550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5" name="직선 연결선 1034"/>
          <p:cNvCxnSpPr/>
          <p:nvPr/>
        </p:nvCxnSpPr>
        <p:spPr>
          <a:xfrm flipH="1">
            <a:off x="4788024" y="3363838"/>
            <a:ext cx="1547279" cy="0"/>
          </a:xfrm>
          <a:prstGeom prst="line">
            <a:avLst/>
          </a:prstGeom>
          <a:ln w="3175">
            <a:solidFill>
              <a:srgbClr val="FE39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335303" y="1599642"/>
            <a:ext cx="0" cy="1764196"/>
          </a:xfrm>
          <a:prstGeom prst="line">
            <a:avLst/>
          </a:prstGeom>
          <a:ln w="3175">
            <a:solidFill>
              <a:srgbClr val="FE39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335303" y="1599642"/>
            <a:ext cx="396937" cy="0"/>
          </a:xfrm>
          <a:prstGeom prst="line">
            <a:avLst/>
          </a:prstGeom>
          <a:ln w="3175">
            <a:solidFill>
              <a:srgbClr val="FE39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6732240" y="1563638"/>
            <a:ext cx="72008" cy="72008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2" name="그룹 1041"/>
          <p:cNvGrpSpPr/>
          <p:nvPr/>
        </p:nvGrpSpPr>
        <p:grpSpPr>
          <a:xfrm>
            <a:off x="6874055" y="1303889"/>
            <a:ext cx="1694991" cy="1123845"/>
            <a:chOff x="6874055" y="1851670"/>
            <a:chExt cx="1694991" cy="1123845"/>
          </a:xfrm>
        </p:grpSpPr>
        <p:grpSp>
          <p:nvGrpSpPr>
            <p:cNvPr id="62" name="그룹 61"/>
            <p:cNvGrpSpPr/>
            <p:nvPr/>
          </p:nvGrpSpPr>
          <p:grpSpPr>
            <a:xfrm>
              <a:off x="6948264" y="1851670"/>
              <a:ext cx="1499078" cy="327309"/>
              <a:chOff x="6725247" y="2320781"/>
              <a:chExt cx="1499078" cy="327309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7311132" y="2320781"/>
                <a:ext cx="327309" cy="327309"/>
                <a:chOff x="7042975" y="1452107"/>
                <a:chExt cx="327309" cy="327309"/>
              </a:xfrm>
            </p:grpSpPr>
            <p:sp>
              <p:nvSpPr>
                <p:cNvPr id="51" name="타원 50"/>
                <p:cNvSpPr/>
                <p:nvPr/>
              </p:nvSpPr>
              <p:spPr>
                <a:xfrm>
                  <a:off x="7042975" y="1452107"/>
                  <a:ext cx="327309" cy="327309"/>
                </a:xfrm>
                <a:prstGeom prst="ellipse">
                  <a:avLst/>
                </a:prstGeom>
                <a:solidFill>
                  <a:srgbClr val="1795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C:\Users\kim\Desktop\이미지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4030" y="1523162"/>
                  <a:ext cx="185199" cy="185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그룹 47"/>
              <p:cNvGrpSpPr/>
              <p:nvPr/>
            </p:nvGrpSpPr>
            <p:grpSpPr>
              <a:xfrm>
                <a:off x="6725247" y="2320781"/>
                <a:ext cx="327309" cy="327309"/>
                <a:chOff x="6501159" y="1452107"/>
                <a:chExt cx="327309" cy="327309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6501159" y="1452107"/>
                  <a:ext cx="327309" cy="327309"/>
                </a:xfrm>
                <a:prstGeom prst="ellipse">
                  <a:avLst/>
                </a:prstGeom>
                <a:solidFill>
                  <a:srgbClr val="1795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8" name="Picture 4" descr="C:\Users\kim\Desktop\쇼핑카트1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69368" y="1534670"/>
                  <a:ext cx="190890" cy="162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/>
              <p:cNvGrpSpPr/>
              <p:nvPr/>
            </p:nvGrpSpPr>
            <p:grpSpPr>
              <a:xfrm>
                <a:off x="7897016" y="2320781"/>
                <a:ext cx="327309" cy="327309"/>
                <a:chOff x="8097439" y="1452107"/>
                <a:chExt cx="327309" cy="327309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8097439" y="1452107"/>
                  <a:ext cx="327309" cy="327309"/>
                </a:xfrm>
                <a:prstGeom prst="ellipse">
                  <a:avLst/>
                </a:prstGeom>
                <a:solidFill>
                  <a:srgbClr val="1795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2" name="Picture 8" descr="C:\Users\kim\Desktop\qr-code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74325" y="1528993"/>
                  <a:ext cx="173536" cy="1735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0" name="그룹 49"/>
            <p:cNvGrpSpPr/>
            <p:nvPr/>
          </p:nvGrpSpPr>
          <p:grpSpPr>
            <a:xfrm>
              <a:off x="7534149" y="2462679"/>
              <a:ext cx="327309" cy="327309"/>
              <a:chOff x="7688080" y="1452107"/>
              <a:chExt cx="327309" cy="327309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7688080" y="1452107"/>
                <a:ext cx="327309" cy="327309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9" name="Picture 5" descr="C:\Users\kim\Desktop\포인트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3529" y="1508229"/>
                <a:ext cx="156411" cy="215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8136728" y="2462679"/>
              <a:ext cx="327309" cy="327309"/>
              <a:chOff x="8097439" y="1944413"/>
              <a:chExt cx="327309" cy="327309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8097439" y="1944413"/>
                <a:ext cx="327309" cy="327309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0" name="Picture 6" descr="C:\Users\kim\Desktop\와인 잔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0813" y="2025994"/>
                <a:ext cx="100561" cy="164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그룹 59"/>
            <p:cNvGrpSpPr/>
            <p:nvPr/>
          </p:nvGrpSpPr>
          <p:grpSpPr>
            <a:xfrm>
              <a:off x="6948264" y="2462679"/>
              <a:ext cx="327309" cy="327309"/>
              <a:chOff x="7425659" y="1944413"/>
              <a:chExt cx="327309" cy="327309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7425659" y="1944413"/>
                <a:ext cx="327309" cy="327309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7493859" y="2018903"/>
                <a:ext cx="178923" cy="189018"/>
                <a:chOff x="7493859" y="2018903"/>
                <a:chExt cx="178923" cy="189018"/>
              </a:xfrm>
            </p:grpSpPr>
            <p:pic>
              <p:nvPicPr>
                <p:cNvPr id="1027" name="Picture 3" descr="C:\Users\kim\Desktop\텍스트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2809" y="2133044"/>
                  <a:ext cx="79973" cy="748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1" name="Picture 7" descr="C:\Users\kim\Desktop\텍스트2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859" y="2018903"/>
                  <a:ext cx="106444" cy="716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7524328" y="2053981"/>
                  <a:ext cx="119055" cy="119055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TextBox 89"/>
            <p:cNvSpPr txBox="1"/>
            <p:nvPr/>
          </p:nvSpPr>
          <p:spPr>
            <a:xfrm>
              <a:off x="8111869" y="2722304"/>
              <a:ext cx="377026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와인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517454" y="2722304"/>
              <a:ext cx="377026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장소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74055" y="2722304"/>
              <a:ext cx="473206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</a:t>
              </a:r>
              <a:r>
                <a:rPr lang="ko-KR" altLang="en-US" sz="800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트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031719" y="2122997"/>
              <a:ext cx="537327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QR </a:t>
              </a: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469364" y="2122997"/>
              <a:ext cx="473207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922145" y="2122997"/>
              <a:ext cx="377027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쇼핑</a:t>
              </a:r>
              <a:endPara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08117" y="394897"/>
            <a:ext cx="16610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B</a:t>
            </a:r>
            <a:r>
              <a:rPr lang="en-US" altLang="ko-KR" sz="11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ixBy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altLang="ko-KR" sz="11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BixBy</a:t>
            </a:r>
            <a:r>
              <a:rPr lang="en-US" altLang="ko-KR" sz="11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Vision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kim\Desktop\ppt크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3203848" y="1105167"/>
            <a:ext cx="284565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음성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명령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으로 다양한 작업 수행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2367" y="184489"/>
            <a:ext cx="1051281" cy="253916"/>
            <a:chOff x="352367" y="184489"/>
            <a:chExt cx="1051281" cy="253916"/>
          </a:xfrm>
        </p:grpSpPr>
        <p:sp>
          <p:nvSpPr>
            <p:cNvPr id="33" name="직사각형 32"/>
            <p:cNvSpPr/>
            <p:nvPr/>
          </p:nvSpPr>
          <p:spPr>
            <a:xfrm>
              <a:off x="352367" y="199461"/>
              <a:ext cx="933221" cy="223973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971600" y="199461"/>
              <a:ext cx="432048" cy="223973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2367" y="184489"/>
              <a:ext cx="8867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</a:rPr>
                <a:t>Major Change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625555" y="771550"/>
            <a:ext cx="170751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자연스럽게 대화하세요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70403" y="3696511"/>
            <a:ext cx="4217821" cy="81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사용자의 음성 정보를 인식하여</a:t>
            </a:r>
            <a:r>
              <a:rPr lang="en-US" altLang="ko-KR" sz="105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시간이 지나면서 더욱 스마트해집니다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사용자가 말하는 방식이나 많이 하는</a:t>
            </a:r>
            <a:r>
              <a:rPr lang="en-US" altLang="ko-KR" sz="105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작업을 </a:t>
            </a:r>
            <a:r>
              <a:rPr lang="ko-KR" altLang="en-US" sz="105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빅스비가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학습하여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정보를</a:t>
            </a:r>
            <a:r>
              <a:rPr lang="en-US" altLang="ko-KR" sz="105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추천 제공하는 기술력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6434" y="2741749"/>
            <a:ext cx="3765774" cy="622089"/>
            <a:chOff x="2596434" y="1923678"/>
            <a:chExt cx="3765774" cy="622089"/>
          </a:xfrm>
        </p:grpSpPr>
        <p:sp>
          <p:nvSpPr>
            <p:cNvPr id="81" name="TextBox 80"/>
            <p:cNvSpPr txBox="1"/>
            <p:nvPr/>
          </p:nvSpPr>
          <p:spPr>
            <a:xfrm>
              <a:off x="2596434" y="1923678"/>
              <a:ext cx="376577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기존에 몇 분씩 걸리면 전화를 걸거나 메시지를 보내는 작업이 </a:t>
              </a:r>
              <a:endPara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826934" y="2247264"/>
              <a:ext cx="1576667" cy="29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92634" y="2213111"/>
              <a:ext cx="166584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“</a:t>
              </a:r>
              <a:r>
                <a:rPr lang="ko-KR" altLang="en-US" sz="105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말 한번으로 해결되니까</a:t>
              </a:r>
              <a:r>
                <a:rPr lang="en-US" altLang="ko-KR" sz="105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”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83477" y="2211060"/>
              <a:ext cx="1422184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삶의 질이 </a:t>
              </a:r>
              <a:r>
                <a:rPr lang="ko-KR" altLang="en-US" sz="105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달라졌어요</a:t>
              </a:r>
              <a:endParaRPr lang="en-US" altLang="ko-KR" sz="105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090665" y="1836812"/>
            <a:ext cx="2971544" cy="792088"/>
            <a:chOff x="3090665" y="1779662"/>
            <a:chExt cx="2971544" cy="792088"/>
          </a:xfrm>
        </p:grpSpPr>
        <p:grpSp>
          <p:nvGrpSpPr>
            <p:cNvPr id="12" name="그룹 11"/>
            <p:cNvGrpSpPr/>
            <p:nvPr/>
          </p:nvGrpSpPr>
          <p:grpSpPr>
            <a:xfrm>
              <a:off x="3090665" y="1779662"/>
              <a:ext cx="2962671" cy="792088"/>
              <a:chOff x="2370403" y="1779662"/>
              <a:chExt cx="2962671" cy="79208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2370403" y="1779662"/>
                <a:ext cx="792088" cy="79208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3455694" y="1779662"/>
                <a:ext cx="792088" cy="79208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4540986" y="1779662"/>
                <a:ext cx="792088" cy="79208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3103265" y="1980322"/>
              <a:ext cx="774571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5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받아쓰</a:t>
              </a:r>
              <a:r>
                <a:rPr lang="ko-KR" altLang="en-US" sz="1200" b="1" spc="-5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기</a:t>
              </a:r>
              <a:endPara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267210" y="1842145"/>
              <a:ext cx="6270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문자</a:t>
              </a:r>
              <a:endPara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보내</a:t>
              </a:r>
              <a:r>
                <a:rPr lang="ko-KR" altLang="en-US" sz="12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기</a:t>
              </a:r>
              <a:endPara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2372" y="1842145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새로운</a:t>
              </a:r>
              <a:endPara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App </a:t>
              </a:r>
              <a:r>
                <a:rPr lang="ko-KR" altLang="en-US" sz="12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경험</a:t>
              </a:r>
              <a:endPara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408117" y="394897"/>
            <a:ext cx="16610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B</a:t>
            </a:r>
            <a:r>
              <a:rPr lang="en-US" altLang="ko-KR" sz="11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ixBy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&amp; </a:t>
            </a:r>
            <a:r>
              <a:rPr lang="en-US" altLang="ko-KR" sz="11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BixBy</a:t>
            </a:r>
            <a:r>
              <a:rPr lang="en-US" altLang="ko-KR" sz="11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Vision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1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0" y="1230021"/>
            <a:ext cx="9144000" cy="172819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2367" y="199461"/>
            <a:ext cx="1123289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403648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2367" y="176436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Accessibility Technology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08117" y="394897"/>
            <a:ext cx="32720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M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ajor Change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D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irect Access &amp; </a:t>
            </a: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G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estures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54767" y="1438528"/>
            <a:ext cx="1709289" cy="1513432"/>
            <a:chOff x="2627784" y="1473571"/>
            <a:chExt cx="1709289" cy="1513432"/>
          </a:xfrm>
        </p:grpSpPr>
        <p:pic>
          <p:nvPicPr>
            <p:cNvPr id="3077" name="Picture 5" descr="C:\Users\kim\Downloads\kor_mobile_direction_acces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1473571"/>
              <a:ext cx="1709289" cy="151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3995936" y="2355726"/>
              <a:ext cx="288032" cy="288032"/>
            </a:xfrm>
            <a:prstGeom prst="ellipse">
              <a:avLst/>
            </a:prstGeom>
            <a:solidFill>
              <a:srgbClr val="FE398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627784" y="1923678"/>
              <a:ext cx="288032" cy="288032"/>
            </a:xfrm>
            <a:prstGeom prst="ellipse">
              <a:avLst/>
            </a:prstGeom>
            <a:solidFill>
              <a:srgbClr val="FE398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259632" y="1385800"/>
            <a:ext cx="690393" cy="1572413"/>
            <a:chOff x="1259632" y="1503393"/>
            <a:chExt cx="690393" cy="1572413"/>
          </a:xfrm>
        </p:grpSpPr>
        <p:pic>
          <p:nvPicPr>
            <p:cNvPr id="3076" name="Picture 4" descr="C:\Users\kim\Desktop\제목 없음-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503393"/>
              <a:ext cx="690393" cy="148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/>
            <p:cNvSpPr/>
            <p:nvPr/>
          </p:nvSpPr>
          <p:spPr>
            <a:xfrm>
              <a:off x="1475656" y="2787774"/>
              <a:ext cx="288032" cy="288032"/>
            </a:xfrm>
            <a:prstGeom prst="ellipse">
              <a:avLst/>
            </a:prstGeom>
            <a:solidFill>
              <a:srgbClr val="FE398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6006" y="1443887"/>
            <a:ext cx="1498362" cy="1512168"/>
            <a:chOff x="4932040" y="1491630"/>
            <a:chExt cx="1498362" cy="1512168"/>
          </a:xfrm>
        </p:grpSpPr>
        <p:pic>
          <p:nvPicPr>
            <p:cNvPr id="1027" name="Picture 3" descr="C:\Users\T1500\Desktop\웹 접근성 ppt\웹 접근성 ppt\정보\234234.png"/>
            <p:cNvPicPr>
              <a:picLocks noChangeAspect="1" noChangeArrowheads="1"/>
            </p:cNvPicPr>
            <p:nvPr/>
          </p:nvPicPr>
          <p:blipFill>
            <a:blip r:embed="rId4" cstate="print"/>
            <a:srcRect b="53333"/>
            <a:stretch>
              <a:fillRect/>
            </a:stretch>
          </p:blipFill>
          <p:spPr bwMode="auto">
            <a:xfrm>
              <a:off x="4932040" y="1491630"/>
              <a:ext cx="1498362" cy="1512168"/>
            </a:xfrm>
            <a:prstGeom prst="rect">
              <a:avLst/>
            </a:prstGeom>
            <a:noFill/>
          </p:spPr>
        </p:pic>
        <p:grpSp>
          <p:nvGrpSpPr>
            <p:cNvPr id="38" name="그룹 37"/>
            <p:cNvGrpSpPr/>
            <p:nvPr/>
          </p:nvGrpSpPr>
          <p:grpSpPr>
            <a:xfrm>
              <a:off x="5119489" y="2427734"/>
              <a:ext cx="1152128" cy="288032"/>
              <a:chOff x="5076056" y="2427734"/>
              <a:chExt cx="1152128" cy="288032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5076056" y="2427734"/>
                <a:ext cx="288032" cy="288032"/>
              </a:xfrm>
              <a:prstGeom prst="ellipse">
                <a:avLst/>
              </a:prstGeom>
              <a:solidFill>
                <a:srgbClr val="FE398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364088" y="2427734"/>
                <a:ext cx="288032" cy="288032"/>
              </a:xfrm>
              <a:prstGeom prst="ellipse">
                <a:avLst/>
              </a:prstGeom>
              <a:solidFill>
                <a:srgbClr val="FE398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5652120" y="2427734"/>
                <a:ext cx="288032" cy="288032"/>
              </a:xfrm>
              <a:prstGeom prst="ellipse">
                <a:avLst/>
              </a:prstGeom>
              <a:solidFill>
                <a:srgbClr val="FE398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940152" y="2427734"/>
                <a:ext cx="288032" cy="288032"/>
              </a:xfrm>
              <a:prstGeom prst="ellipse">
                <a:avLst/>
              </a:prstGeom>
              <a:solidFill>
                <a:srgbClr val="FE398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1014929" y="3056644"/>
            <a:ext cx="12209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Home key 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제거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44585" y="3056644"/>
            <a:ext cx="1117614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다이렉트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실행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25568" y="3056644"/>
            <a:ext cx="1126462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New Gestures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3048" y="3410018"/>
            <a:ext cx="2784737" cy="4810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홈버튼을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스크린 아래로 배치하여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필요로 하기 전까지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눈에 띄지 않아 더 큰 화면을 느낄 수 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27514" y="3410018"/>
            <a:ext cx="2204450" cy="4810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쉽고 빠르게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기능 실행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메뉴 호출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파워 버튼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볼륩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UP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25097" y="3410018"/>
            <a:ext cx="2927404" cy="4810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뒤로가기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버튼과 홈 버튼을 대체하는 손쉬운 제스처 추가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어느 화면에서나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뒤로 가기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’ &amp;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홈 화면 가기 가능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059832" y="3291830"/>
            <a:ext cx="0" cy="1512168"/>
          </a:xfrm>
          <a:prstGeom prst="line">
            <a:avLst/>
          </a:prstGeom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580112" y="3291830"/>
            <a:ext cx="0" cy="1512168"/>
          </a:xfrm>
          <a:prstGeom prst="line">
            <a:avLst/>
          </a:prstGeom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23528" y="4028502"/>
            <a:ext cx="8496944" cy="0"/>
          </a:xfrm>
          <a:prstGeom prst="line">
            <a:avLst/>
          </a:prstGeom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3546" y="4082038"/>
            <a:ext cx="268374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기존의 홈 버튼은 촉각이 느껴져 앞이 보이지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않는 사람도 쉽게 알 수 있었으나 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Home Key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 제거 되어 이전의 촉각을 느낄 수 없어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조금은 불편함을 느낄 수 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26713" y="4082038"/>
            <a:ext cx="2206053" cy="7155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파워 버튼과 볼륨을 동시에 눌러야 하기에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서로 맞지 않으면 하나의 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기능이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실행되는이슈가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발생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93968" y="4082038"/>
            <a:ext cx="2842446" cy="7155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Home Key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및 하단 영역 버튼의 기능을 대신하기 위해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제스처가 생겼지만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기존의 한 손가락으로도 가능한 </a:t>
            </a:r>
            <a:endParaRPr lang="en-US" altLang="ko-KR" sz="9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기능이 네 개의 손가락을 이용해야 하는 불편함이 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1866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408117" y="394897"/>
            <a:ext cx="8883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색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 반전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4" y="987574"/>
            <a:ext cx="8928992" cy="244827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kim\Desktop\123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5384" y="1408624"/>
            <a:ext cx="1258598" cy="18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im\Desktop\반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0018" y="1408624"/>
            <a:ext cx="1258598" cy="18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im\Desktop\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2701" y="1408624"/>
            <a:ext cx="1258598" cy="18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1131590"/>
            <a:ext cx="89289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53152" y="3507854"/>
            <a:ext cx="385233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기본 화면의 색상을 반대의 색상으로 바꾸는 기존 형식과는 달리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색상의 톤을 유지하며 밝은 색상을 반전함으로 </a:t>
            </a:r>
            <a:r>
              <a:rPr lang="ko-KR" altLang="en-US" sz="105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시인성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 개선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1427" y="1121474"/>
            <a:ext cx="441147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원본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9665" y="1121474"/>
            <a:ext cx="739305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기존 반전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5031" y="1121474"/>
            <a:ext cx="739305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개선 반전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8431" y="4109251"/>
            <a:ext cx="420179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기존의 색상에서 밝은 색을 주어               을 줄여주도록 하였습니다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395594" y="4118505"/>
            <a:ext cx="502375" cy="268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65338" y="4083918"/>
            <a:ext cx="569387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이질감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2367" y="199461"/>
            <a:ext cx="1123289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3648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2367" y="176436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Accessibility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37245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408117" y="394897"/>
            <a:ext cx="16097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불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빛으로 알림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청각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131590"/>
            <a:ext cx="89289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81406" y="3219822"/>
            <a:ext cx="35958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기존에는 뒷면에서 불빛을 제공하였으나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뒷면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이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바닥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을 향해 있을 경우 확인하기 어려운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문제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가 생김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1066938"/>
            <a:ext cx="9144000" cy="19442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188731" y="1275606"/>
            <a:ext cx="2766538" cy="1728192"/>
            <a:chOff x="3014366" y="1275606"/>
            <a:chExt cx="2766538" cy="1728192"/>
          </a:xfrm>
        </p:grpSpPr>
        <p:pic>
          <p:nvPicPr>
            <p:cNvPr id="2051" name="Picture 3" descr="C:\Users\T1500\Desktop\kor_m_mobile_sound_detecto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14366" y="1275606"/>
              <a:ext cx="1402590" cy="1728192"/>
            </a:xfrm>
            <a:prstGeom prst="rect">
              <a:avLst/>
            </a:prstGeom>
            <a:noFill/>
          </p:spPr>
        </p:pic>
        <p:pic>
          <p:nvPicPr>
            <p:cNvPr id="2053" name="Picture 5" descr="C:\Users\T1500\Desktop\갤럭시S8접근성03-1.png"/>
            <p:cNvPicPr>
              <a:picLocks noChangeAspect="1" noChangeArrowheads="1"/>
            </p:cNvPicPr>
            <p:nvPr/>
          </p:nvPicPr>
          <p:blipFill>
            <a:blip r:embed="rId3" cstate="print"/>
            <a:srcRect l="59867" b="30461"/>
            <a:stretch>
              <a:fillRect/>
            </a:stretch>
          </p:blipFill>
          <p:spPr bwMode="auto">
            <a:xfrm>
              <a:off x="4572000" y="1275606"/>
              <a:ext cx="1208904" cy="172819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2426038" y="1347614"/>
            <a:ext cx="739305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소리 감지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2160" y="1347614"/>
            <a:ext cx="995785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불빛으로 알림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8451" y="1707654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소리 감지는 디바이스에서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아기 울음 소리와 초인종 소리를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감지할 수 있게 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..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알림은 시각적 피드백과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진동을 통해 제공됩니다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12160" y="1707654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불빛으로 알림은 알림을 받거나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알람이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울리면 카메라 플래시로 알려주거나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화면을 깜빡입니다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92866" y="3939902"/>
            <a:ext cx="417293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전화 수신 시 카메라 플래시를 통하여 알리며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화면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에서도 밝은 색으로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깜빡임을 통해 사용자에게 알림을 제공한다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2367" y="199461"/>
            <a:ext cx="1123289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03648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2367" y="176436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Accessibility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37245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8117" y="394897"/>
            <a:ext cx="18149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보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조메뉴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동장 및 입력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pic>
        <p:nvPicPr>
          <p:cNvPr id="3074" name="Picture 2" descr="C:\Users\T1500\Desktop\보조메뉴 옵션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347614"/>
            <a:ext cx="1538761" cy="3146400"/>
          </a:xfrm>
          <a:prstGeom prst="rect">
            <a:avLst/>
          </a:prstGeom>
          <a:noFill/>
        </p:spPr>
      </p:pic>
      <p:pic>
        <p:nvPicPr>
          <p:cNvPr id="3075" name="Picture 3" descr="C:\Users\T1500\Desktop\Untitled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21" y="1347614"/>
            <a:ext cx="1537763" cy="3147814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5220072" y="781566"/>
            <a:ext cx="2286203" cy="8540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보조 메뉴 창의 투명도</a:t>
            </a: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사이즈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배치 변경</a:t>
            </a: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하단 화면의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시인성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개선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및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커스터마이징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제공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5334" y="3123431"/>
            <a:ext cx="1228937" cy="1152128"/>
          </a:xfrm>
          <a:prstGeom prst="roundRect">
            <a:avLst/>
          </a:prstGeom>
          <a:noFill/>
          <a:ln w="1905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873796" y="4069060"/>
            <a:ext cx="2448272" cy="0"/>
          </a:xfrm>
          <a:prstGeom prst="line">
            <a:avLst/>
          </a:prstGeom>
          <a:ln w="1270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322068" y="3507854"/>
            <a:ext cx="0" cy="561206"/>
          </a:xfrm>
          <a:prstGeom prst="line">
            <a:avLst/>
          </a:prstGeom>
          <a:ln w="1270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18337" y="882152"/>
            <a:ext cx="216602" cy="178502"/>
            <a:chOff x="4115564" y="845365"/>
            <a:chExt cx="216602" cy="178502"/>
          </a:xfrm>
        </p:grpSpPr>
        <p:sp>
          <p:nvSpPr>
            <p:cNvPr id="32" name="타원 31"/>
            <p:cNvSpPr/>
            <p:nvPr/>
          </p:nvSpPr>
          <p:spPr>
            <a:xfrm>
              <a:off x="4260158" y="898612"/>
              <a:ext cx="72008" cy="72008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115564" y="898612"/>
              <a:ext cx="72008" cy="72008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4187861" y="845365"/>
              <a:ext cx="72008" cy="7200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179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4187861" y="951859"/>
              <a:ext cx="72008" cy="7200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179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111869" y="3147814"/>
            <a:ext cx="3779534" cy="864152"/>
            <a:chOff x="5111869" y="2586502"/>
            <a:chExt cx="3779534" cy="864152"/>
          </a:xfrm>
        </p:grpSpPr>
        <p:grpSp>
          <p:nvGrpSpPr>
            <p:cNvPr id="57" name="그룹 56"/>
            <p:cNvGrpSpPr/>
            <p:nvPr/>
          </p:nvGrpSpPr>
          <p:grpSpPr>
            <a:xfrm>
              <a:off x="5111869" y="2586502"/>
              <a:ext cx="1724484" cy="230832"/>
              <a:chOff x="5111869" y="2586502"/>
              <a:chExt cx="1724484" cy="2308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156085" y="2586502"/>
                <a:ext cx="1680268" cy="2308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자체 </a:t>
                </a:r>
                <a:r>
                  <a:rPr lang="ko-KR" altLang="en-US" sz="9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창 크기</a:t>
                </a:r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를 조절할 수 있다</a:t>
                </a:r>
                <a:r>
                  <a:rPr lang="en-US" altLang="ko-KR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46" name="타원 45"/>
              <p:cNvSpPr/>
              <p:nvPr/>
            </p:nvSpPr>
            <p:spPr>
              <a:xfrm flipH="1">
                <a:off x="5111869" y="267905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111869" y="2787774"/>
              <a:ext cx="2434614" cy="230832"/>
              <a:chOff x="5111869" y="2787774"/>
              <a:chExt cx="2434614" cy="2308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156085" y="2787774"/>
                <a:ext cx="2390398" cy="2308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투명도</a:t>
                </a:r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를 조절하여 이용에 불편함을 줄여준다</a:t>
                </a:r>
                <a:r>
                  <a:rPr lang="en-US" altLang="ko-KR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53" name="타원 52"/>
              <p:cNvSpPr/>
              <p:nvPr/>
            </p:nvSpPr>
            <p:spPr>
              <a:xfrm flipH="1">
                <a:off x="5111869" y="288033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111869" y="3003798"/>
              <a:ext cx="3779534" cy="230832"/>
              <a:chOff x="5111869" y="3003798"/>
              <a:chExt cx="3779534" cy="23083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156085" y="3003798"/>
                <a:ext cx="3735318" cy="2308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기존에는 일정한 박스의 크기 </a:t>
                </a:r>
                <a:r>
                  <a:rPr lang="ko-KR" altLang="en-US" sz="9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였지만</a:t>
                </a:r>
                <a:r>
                  <a:rPr lang="en-US" altLang="ko-KR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개선 후 </a:t>
                </a:r>
                <a:r>
                  <a:rPr lang="ko-KR" altLang="en-US" sz="9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메뉴 수</a:t>
                </a:r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에 맞게 사이즈 조절</a:t>
                </a:r>
                <a:endPara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 flipH="1">
                <a:off x="5111869" y="309635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5111869" y="3219822"/>
              <a:ext cx="807567" cy="230832"/>
              <a:chOff x="5111869" y="3003798"/>
              <a:chExt cx="807567" cy="23083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5156085" y="3003798"/>
                <a:ext cx="763351" cy="2308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플로팅</a:t>
                </a:r>
                <a:r>
                  <a:rPr lang="ko-KR" altLang="en-US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 메뉴</a:t>
                </a:r>
                <a:endPara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 flipH="1">
                <a:off x="5111869" y="309635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4" name="직선 연결선 63"/>
          <p:cNvCxnSpPr/>
          <p:nvPr/>
        </p:nvCxnSpPr>
        <p:spPr>
          <a:xfrm>
            <a:off x="4355976" y="3499833"/>
            <a:ext cx="504056" cy="0"/>
          </a:xfrm>
          <a:prstGeom prst="line">
            <a:avLst/>
          </a:prstGeom>
          <a:ln w="1270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11869" y="2196902"/>
            <a:ext cx="1889593" cy="230832"/>
            <a:chOff x="5111869" y="2586502"/>
            <a:chExt cx="1889593" cy="230832"/>
          </a:xfrm>
        </p:grpSpPr>
        <p:sp>
          <p:nvSpPr>
            <p:cNvPr id="68" name="TextBox 67"/>
            <p:cNvSpPr txBox="1"/>
            <p:nvPr/>
          </p:nvSpPr>
          <p:spPr>
            <a:xfrm>
              <a:off x="5156085" y="2586502"/>
              <a:ext cx="1845377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화면의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모든 부분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에 쉽게 접근하기</a:t>
              </a:r>
              <a:endPara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 flipH="1">
              <a:off x="5111869" y="267905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56085" y="2412926"/>
            <a:ext cx="2409634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-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화면 어디에서나 쉽게 항목에 접근할 수 있습니다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8855968" y="0"/>
            <a:ext cx="288032" cy="84355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572000" y="4299942"/>
            <a:ext cx="288032" cy="84355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52367" y="199461"/>
            <a:ext cx="1123289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403648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52367" y="176436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Accessibility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31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1215384" y="1355253"/>
            <a:ext cx="3392620" cy="1936577"/>
            <a:chOff x="1215384" y="995213"/>
            <a:chExt cx="3392620" cy="1936577"/>
          </a:xfrm>
        </p:grpSpPr>
        <p:grpSp>
          <p:nvGrpSpPr>
            <p:cNvPr id="66" name="그룹 65"/>
            <p:cNvGrpSpPr/>
            <p:nvPr/>
          </p:nvGrpSpPr>
          <p:grpSpPr>
            <a:xfrm>
              <a:off x="2363134" y="995213"/>
              <a:ext cx="2244870" cy="253916"/>
              <a:chOff x="2363134" y="673065"/>
              <a:chExt cx="2244870" cy="253916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535996" y="764019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363134" y="673065"/>
                <a:ext cx="176202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50" b="1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모바일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050" b="1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접근성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표준의 이해 </a:t>
                </a:r>
                <a:endPara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211960" y="673065"/>
                <a:ext cx="2568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1</a:t>
                </a:r>
                <a:endPara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467056" y="1415878"/>
              <a:ext cx="3140948" cy="253916"/>
              <a:chOff x="1467056" y="1164729"/>
              <a:chExt cx="3140948" cy="25391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4535996" y="1255683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211960" y="1164729"/>
                <a:ext cx="2568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2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467056" y="1164729"/>
                <a:ext cx="265809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GARI </a:t>
                </a:r>
                <a:r>
                  <a:rPr lang="en-US" altLang="ko-KR" sz="9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(Global Accessibility Reporting Initiative)</a:t>
                </a:r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소개</a:t>
                </a:r>
                <a:endPara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1215384" y="1836543"/>
              <a:ext cx="3392620" cy="253916"/>
              <a:chOff x="1215384" y="1812801"/>
              <a:chExt cx="3392620" cy="253916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535996" y="1903755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11960" y="1812801"/>
                <a:ext cx="2568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3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215384" y="1812801"/>
                <a:ext cx="290977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New Accessibility Technology for Galaxy Users</a:t>
                </a: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949559" y="2257208"/>
              <a:ext cx="2658445" cy="253916"/>
              <a:chOff x="1949559" y="2382206"/>
              <a:chExt cx="2658445" cy="253916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4535996" y="2473160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211960" y="2382206"/>
                <a:ext cx="2568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4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49559" y="2382206"/>
                <a:ext cx="217559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시각과 청각의 </a:t>
                </a:r>
                <a:r>
                  <a:rPr lang="ko-KR" altLang="en-US" sz="1050" b="1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정보접근성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딜레마 </a:t>
                </a:r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276572" y="2677874"/>
              <a:ext cx="2331432" cy="253916"/>
              <a:chOff x="2276572" y="3020753"/>
              <a:chExt cx="2331432" cy="25391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535996" y="3111707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211960" y="3020753"/>
                <a:ext cx="2568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FE3980"/>
                    </a:solidFill>
                  </a:rPr>
                  <a:t>5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76572" y="3020753"/>
                <a:ext cx="18485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카카오페이 </a:t>
                </a:r>
                <a:r>
                  <a:rPr lang="ko-KR" altLang="en-US" sz="1050" b="1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접근성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기술 소개</a:t>
                </a:r>
                <a:endPara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72" name="타원 71"/>
          <p:cNvSpPr/>
          <p:nvPr/>
        </p:nvSpPr>
        <p:spPr>
          <a:xfrm>
            <a:off x="4535996" y="3782481"/>
            <a:ext cx="72008" cy="72008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664199" y="3691527"/>
            <a:ext cx="256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40051" y="3691527"/>
            <a:ext cx="16145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검사기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지침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4535996" y="4118034"/>
            <a:ext cx="1697999" cy="253916"/>
            <a:chOff x="4535996" y="4262050"/>
            <a:chExt cx="1697999" cy="253916"/>
          </a:xfrm>
        </p:grpSpPr>
        <p:sp>
          <p:nvSpPr>
            <p:cNvPr id="76" name="타원 75"/>
            <p:cNvSpPr/>
            <p:nvPr/>
          </p:nvSpPr>
          <p:spPr>
            <a:xfrm>
              <a:off x="4535996" y="4353004"/>
              <a:ext cx="72008" cy="72008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64199" y="4262050"/>
              <a:ext cx="2568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7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940051" y="4262050"/>
              <a:ext cx="12939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모바일</a:t>
              </a: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5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접근성</a:t>
              </a: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사례</a:t>
              </a:r>
              <a:endPara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89" name="직선 연결선 88"/>
          <p:cNvCxnSpPr/>
          <p:nvPr/>
        </p:nvCxnSpPr>
        <p:spPr>
          <a:xfrm flipH="1">
            <a:off x="0" y="0"/>
            <a:ext cx="683568" cy="627534"/>
          </a:xfrm>
          <a:prstGeom prst="line">
            <a:avLst/>
          </a:prstGeom>
          <a:ln w="31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8460432" y="4515966"/>
            <a:ext cx="683568" cy="627534"/>
          </a:xfrm>
          <a:prstGeom prst="line">
            <a:avLst/>
          </a:prstGeom>
          <a:ln w="31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6732240" y="564055"/>
            <a:ext cx="126958" cy="126958"/>
          </a:xfrm>
          <a:prstGeom prst="ellipse">
            <a:avLst/>
          </a:prstGeom>
          <a:noFill/>
          <a:ln w="3175">
            <a:solidFill>
              <a:srgbClr val="17955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525658" y="2701873"/>
            <a:ext cx="126958" cy="126958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668344" y="2516800"/>
            <a:ext cx="126958" cy="126958"/>
          </a:xfrm>
          <a:prstGeom prst="ellipse">
            <a:avLst/>
          </a:prstGeom>
          <a:noFill/>
          <a:ln w="3175">
            <a:solidFill>
              <a:srgbClr val="FE398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2051720" y="627534"/>
            <a:ext cx="126958" cy="126958"/>
          </a:xfrm>
          <a:prstGeom prst="ellipse">
            <a:avLst/>
          </a:prstGeom>
          <a:noFill/>
          <a:ln w="3175">
            <a:solidFill>
              <a:srgbClr val="17955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073905" y="4694366"/>
            <a:ext cx="126958" cy="126958"/>
          </a:xfrm>
          <a:prstGeom prst="ellipse">
            <a:avLst/>
          </a:prstGeom>
          <a:noFill/>
          <a:ln w="3175">
            <a:solidFill>
              <a:srgbClr val="FE398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4014508" y="186809"/>
            <a:ext cx="11149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en-US" altLang="ko-KR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787607" y="1291774"/>
            <a:ext cx="126958" cy="126958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7109338" y="4749048"/>
            <a:ext cx="126958" cy="126958"/>
          </a:xfrm>
          <a:prstGeom prst="ellipse">
            <a:avLst/>
          </a:prstGeom>
          <a:noFill/>
          <a:ln w="3175">
            <a:solidFill>
              <a:srgbClr val="17955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중괄호 44"/>
          <p:cNvSpPr/>
          <p:nvPr/>
        </p:nvSpPr>
        <p:spPr>
          <a:xfrm>
            <a:off x="4932040" y="1491630"/>
            <a:ext cx="72008" cy="1656184"/>
          </a:xfrm>
          <a:prstGeom prst="rightBrace">
            <a:avLst/>
          </a:prstGeom>
          <a:ln>
            <a:solidFill>
              <a:srgbClr val="FE3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024976" y="2206377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IAT 2017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컨퍼런스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내용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왼쪽 중괄호 50"/>
          <p:cNvSpPr/>
          <p:nvPr/>
        </p:nvSpPr>
        <p:spPr>
          <a:xfrm>
            <a:off x="4355976" y="3814554"/>
            <a:ext cx="73448" cy="432048"/>
          </a:xfrm>
          <a:prstGeom prst="leftBrace">
            <a:avLst/>
          </a:prstGeom>
          <a:ln>
            <a:solidFill>
              <a:srgbClr val="1795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811748" y="3917042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추가 자료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24976" y="239753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※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정보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접근성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기술에 관련된 내용이기에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퍼블리셔와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관련 없는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내용이 많습니다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2496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1500\Desktop\images\Untitled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3"/>
            <a:ext cx="9153526" cy="5153026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1295636" y="1064623"/>
            <a:ext cx="6552728" cy="301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1491630"/>
            <a:ext cx="3470822" cy="6106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내 삶의 문제는 장애가 아니라 장애인용 화장실이 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없는 건물이다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4048" y="2427734"/>
            <a:ext cx="766557" cy="20005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- Stella Young</a:t>
            </a:r>
            <a:endParaRPr lang="en-US" altLang="ko-KR" sz="7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T1500\Desktop\_79592791_624stella_you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1419622"/>
            <a:ext cx="1728192" cy="11894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34543" y="2859782"/>
            <a:ext cx="5493812" cy="57708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장애의 유무나 연령 등에 관계없이 모든 사람들이 제품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건출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환경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서비스 등을 보다 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편하고 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안전하게 이용할 수 있도록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“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모두를 위한 설계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는 곧 우리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모두를 위한 숙제입니다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타원 10"/>
          <p:cNvSpPr/>
          <p:nvPr/>
        </p:nvSpPr>
        <p:spPr>
          <a:xfrm>
            <a:off x="1812422" y="3014847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T1500\Desktop\quotation-mar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0791" y="879418"/>
            <a:ext cx="366659" cy="34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30364" y="123478"/>
            <a:ext cx="3168352" cy="489654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6"/>
          <p:cNvGrpSpPr/>
          <p:nvPr/>
        </p:nvGrpSpPr>
        <p:grpSpPr>
          <a:xfrm>
            <a:off x="5937514" y="411510"/>
            <a:ext cx="3074880" cy="1318383"/>
            <a:chOff x="5937514" y="195486"/>
            <a:chExt cx="3074880" cy="1318383"/>
          </a:xfrm>
        </p:grpSpPr>
        <p:sp>
          <p:nvSpPr>
            <p:cNvPr id="9" name="TextBox 8"/>
            <p:cNvSpPr txBox="1"/>
            <p:nvPr/>
          </p:nvSpPr>
          <p:spPr>
            <a:xfrm>
              <a:off x="7974866" y="989623"/>
              <a:ext cx="1037528" cy="524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농아사회정보원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원장 </a:t>
              </a: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김상화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7514" y="195486"/>
              <a:ext cx="3074880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시각과 청각의 </a:t>
              </a: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정보접근성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딜레마 </a:t>
              </a:r>
              <a:r>
                <a:rPr lang="en-US" altLang="ko-KR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모바일과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사물인터넷 사이에서</a:t>
              </a:r>
              <a:endParaRPr lang="en-US" altLang="ko-KR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86750" y="2483665"/>
            <a:ext cx="2029723" cy="3231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시각장애인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주변 사물과의 단절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66435" y="2177796"/>
            <a:ext cx="1545616" cy="3939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Communication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95209" y="4115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주제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86750" y="2752641"/>
            <a:ext cx="2029723" cy="3231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청각장애인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사회 인간관계 단절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 descr="C:\Users\T1500\Desktop\micropho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492" y="1563638"/>
            <a:ext cx="864096" cy="864096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1228346" y="2707745"/>
            <a:ext cx="1586247" cy="723602"/>
            <a:chOff x="1228346" y="2707745"/>
            <a:chExt cx="1586247" cy="723602"/>
          </a:xfrm>
        </p:grpSpPr>
        <p:sp>
          <p:nvSpPr>
            <p:cNvPr id="29" name="TextBox 28"/>
            <p:cNvSpPr txBox="1"/>
            <p:nvPr/>
          </p:nvSpPr>
          <p:spPr>
            <a:xfrm>
              <a:off x="1379585" y="2707745"/>
              <a:ext cx="1435008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spc="30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edia</a:t>
              </a:r>
              <a:endParaRPr lang="en-US" altLang="ko-KR" sz="900" b="1" spc="3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b="1" spc="30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nformation</a:t>
              </a:r>
              <a:endParaRPr lang="en-US" altLang="ko-KR" sz="900" b="1" spc="3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b="1" spc="30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ommunication</a:t>
              </a:r>
              <a:endParaRPr lang="en-US" altLang="ko-KR" sz="900" b="1" spc="3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28346" y="2715766"/>
              <a:ext cx="319318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spc="3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spc="3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spc="3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706540" y="3744711"/>
            <a:ext cx="3475631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시청각장애인은 생활환경에서 어떤 보조기술 필요로 할까요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34" name="타원 33"/>
          <p:cNvSpPr/>
          <p:nvPr/>
        </p:nvSpPr>
        <p:spPr>
          <a:xfrm>
            <a:off x="3707904" y="3861004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51684" y="4757759"/>
            <a:ext cx="832279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말하기 듣기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8117" y="394897"/>
            <a:ext cx="2821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시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청각장애인을 둘러싼 열악한 사회환경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pic>
        <p:nvPicPr>
          <p:cNvPr id="5126" name="Picture 6" descr="C:\Users\T1500\Desktop\Untitle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2009" y="3520613"/>
            <a:ext cx="2898483" cy="1523291"/>
          </a:xfrm>
          <a:prstGeom prst="rect">
            <a:avLst/>
          </a:prstGeom>
          <a:noFill/>
        </p:spPr>
      </p:pic>
      <p:pic>
        <p:nvPicPr>
          <p:cNvPr id="5125" name="Picture 5" descr="C:\Users\T1500\Desktop\Untitled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8550" y="3520613"/>
            <a:ext cx="2853142" cy="1516061"/>
          </a:xfrm>
          <a:prstGeom prst="rect">
            <a:avLst/>
          </a:prstGeom>
          <a:noFill/>
        </p:spPr>
      </p:pic>
      <p:pic>
        <p:nvPicPr>
          <p:cNvPr id="5127" name="Picture 7" descr="C:\Users\T1500\Desktop\Untitled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508" y="3520613"/>
            <a:ext cx="2884726" cy="1516061"/>
          </a:xfrm>
          <a:prstGeom prst="rect">
            <a:avLst/>
          </a:prstGeom>
          <a:noFill/>
        </p:spPr>
      </p:pic>
      <p:pic>
        <p:nvPicPr>
          <p:cNvPr id="5128" name="Picture 8" descr="C:\Users\T1500\Desktop\blin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62070" y="4093078"/>
            <a:ext cx="378360" cy="378360"/>
          </a:xfrm>
          <a:prstGeom prst="rect">
            <a:avLst/>
          </a:prstGeom>
          <a:noFill/>
        </p:spPr>
      </p:pic>
      <p:pic>
        <p:nvPicPr>
          <p:cNvPr id="5129" name="Picture 9" descr="C:\Users\T1500\Desktop\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5851" y="4098623"/>
            <a:ext cx="360040" cy="360040"/>
          </a:xfrm>
          <a:prstGeom prst="rect">
            <a:avLst/>
          </a:prstGeom>
          <a:noFill/>
        </p:spPr>
      </p:pic>
      <p:pic>
        <p:nvPicPr>
          <p:cNvPr id="59" name="Picture 8" descr="C:\Users\T1500\Desktop\blin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5941" y="4089463"/>
            <a:ext cx="378360" cy="378360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349817" y="1203598"/>
            <a:ext cx="4727589" cy="507831"/>
            <a:chOff x="349817" y="1347614"/>
            <a:chExt cx="4727589" cy="507831"/>
          </a:xfrm>
        </p:grpSpPr>
        <p:sp>
          <p:nvSpPr>
            <p:cNvPr id="60" name="TextBox 59"/>
            <p:cNvSpPr txBox="1"/>
            <p:nvPr/>
          </p:nvSpPr>
          <p:spPr>
            <a:xfrm>
              <a:off x="361050" y="1347614"/>
              <a:ext cx="471635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병원에서 대기 목록에 자신의 이름을 서명하고 대기를 하고 있지만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순서가 되었을 시 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간호사의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음성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으로만 환자를 찾기에 청각 장애인은 자기 순번이 되어도 모르고 기다리게 된다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66" name="타원 65"/>
            <p:cNvSpPr/>
            <p:nvPr/>
          </p:nvSpPr>
          <p:spPr>
            <a:xfrm>
              <a:off x="349817" y="1484010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49817" y="1908869"/>
            <a:ext cx="4794915" cy="507831"/>
            <a:chOff x="349817" y="1923678"/>
            <a:chExt cx="4794915" cy="507831"/>
          </a:xfrm>
        </p:grpSpPr>
        <p:sp>
          <p:nvSpPr>
            <p:cNvPr id="63" name="TextBox 62"/>
            <p:cNvSpPr txBox="1"/>
            <p:nvPr/>
          </p:nvSpPr>
          <p:spPr>
            <a:xfrm>
              <a:off x="361050" y="1923678"/>
              <a:ext cx="478368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늘어나는 간편결제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 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누군가에겐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그림의 떡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 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보안키패드에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읽어줄 대체 텍스트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제공되지 않아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진행이 불가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 나아가기 위해 타인에게 나의 개인정보를 알려줘야 하는 문제가 발생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67" name="타원 66"/>
            <p:cNvSpPr/>
            <p:nvPr/>
          </p:nvSpPr>
          <p:spPr>
            <a:xfrm>
              <a:off x="349817" y="2052454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61050" y="2614141"/>
            <a:ext cx="4859022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대부분 캔 음료 점자 표기가 모두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음료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로 표기돼 있어 시각 장애인에게 도움을 주지 못하고 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(※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일부 기업에서 판매하는 음료에는 표기가 되어있습니다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49817" y="2750537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2367" y="199461"/>
            <a:ext cx="1267305" cy="212049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47664" y="195486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7280" y="129828"/>
            <a:ext cx="1678665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시청각 장애인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정보접근성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228184" y="0"/>
            <a:ext cx="2915816" cy="2283718"/>
          </a:xfrm>
          <a:prstGeom prst="line">
            <a:avLst/>
          </a:prstGeom>
          <a:ln w="254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8117" y="394897"/>
            <a:ext cx="32480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모</a:t>
            </a:r>
            <a:r>
              <a:rPr lang="ko-KR" altLang="en-US" sz="11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바일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사물인터넷과 연결되는 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ICT </a:t>
            </a:r>
            <a:r>
              <a:rPr lang="ko-KR" altLang="en-US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보조기술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31540" y="2247814"/>
            <a:ext cx="8280920" cy="0"/>
          </a:xfrm>
          <a:prstGeom prst="line">
            <a:avLst/>
          </a:prstGeom>
          <a:ln w="12700">
            <a:solidFill>
              <a:srgbClr val="179552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3635896" y="1347814"/>
            <a:ext cx="1800000" cy="1800000"/>
            <a:chOff x="3635896" y="1491630"/>
            <a:chExt cx="1800000" cy="1800000"/>
          </a:xfrm>
        </p:grpSpPr>
        <p:grpSp>
          <p:nvGrpSpPr>
            <p:cNvPr id="41" name="그룹 40"/>
            <p:cNvGrpSpPr/>
            <p:nvPr/>
          </p:nvGrpSpPr>
          <p:grpSpPr>
            <a:xfrm>
              <a:off x="3635896" y="1491630"/>
              <a:ext cx="1800000" cy="1800000"/>
              <a:chOff x="3635896" y="1491630"/>
              <a:chExt cx="1800000" cy="1800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815896" y="1671630"/>
                <a:ext cx="1440000" cy="1440000"/>
              </a:xfrm>
              <a:prstGeom prst="ellipse">
                <a:avLst/>
              </a:prstGeom>
              <a:noFill/>
              <a:ln w="3175">
                <a:solidFill>
                  <a:srgbClr val="179552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3635896" y="1491630"/>
                <a:ext cx="1800000" cy="1800000"/>
                <a:chOff x="1259912" y="1995966"/>
                <a:chExt cx="1800000" cy="1800000"/>
              </a:xfrm>
            </p:grpSpPr>
            <p:grpSp>
              <p:nvGrpSpPr>
                <p:cNvPr id="27" name="그룹 26"/>
                <p:cNvGrpSpPr/>
                <p:nvPr/>
              </p:nvGrpSpPr>
              <p:grpSpPr>
                <a:xfrm>
                  <a:off x="1799872" y="2535926"/>
                  <a:ext cx="720080" cy="720080"/>
                  <a:chOff x="3563888" y="1995686"/>
                  <a:chExt cx="720080" cy="720080"/>
                </a:xfrm>
              </p:grpSpPr>
              <p:sp>
                <p:nvSpPr>
                  <p:cNvPr id="29" name="타원 28"/>
                  <p:cNvSpPr/>
                  <p:nvPr/>
                </p:nvSpPr>
                <p:spPr>
                  <a:xfrm>
                    <a:off x="3563888" y="1995686"/>
                    <a:ext cx="720080" cy="720080"/>
                  </a:xfrm>
                  <a:prstGeom prst="ellipse">
                    <a:avLst/>
                  </a:prstGeom>
                  <a:solidFill>
                    <a:srgbClr val="FE39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" name="그룹 29"/>
                  <p:cNvGrpSpPr/>
                  <p:nvPr/>
                </p:nvGrpSpPr>
                <p:grpSpPr>
                  <a:xfrm>
                    <a:off x="3671900" y="2103698"/>
                    <a:ext cx="504056" cy="504056"/>
                    <a:chOff x="3635896" y="2067694"/>
                    <a:chExt cx="504056" cy="504056"/>
                  </a:xfrm>
                </p:grpSpPr>
                <p:pic>
                  <p:nvPicPr>
                    <p:cNvPr id="31" name="Picture 3" descr="C:\Users\T1500\Desktop\smartphon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635896" y="206769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" name="Picture 5" descr="C:\Users\T1500\Desktop\wifi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779912" y="2211710"/>
                      <a:ext cx="216024" cy="216024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sp>
              <p:nvSpPr>
                <p:cNvPr id="28" name="타원 27"/>
                <p:cNvSpPr/>
                <p:nvPr/>
              </p:nvSpPr>
              <p:spPr>
                <a:xfrm>
                  <a:off x="1259912" y="1995966"/>
                  <a:ext cx="1800000" cy="1800000"/>
                </a:xfrm>
                <a:prstGeom prst="ellipse">
                  <a:avLst/>
                </a:prstGeom>
                <a:noFill/>
                <a:ln w="3175">
                  <a:solidFill>
                    <a:srgbClr val="179552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타원 32"/>
              <p:cNvSpPr/>
              <p:nvPr/>
            </p:nvSpPr>
            <p:spPr>
              <a:xfrm>
                <a:off x="3995896" y="1851630"/>
                <a:ext cx="1080000" cy="1080000"/>
              </a:xfrm>
              <a:prstGeom prst="ellipse">
                <a:avLst/>
              </a:prstGeom>
              <a:noFill/>
              <a:ln w="3175">
                <a:solidFill>
                  <a:srgbClr val="179552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타원 33"/>
            <p:cNvSpPr/>
            <p:nvPr/>
          </p:nvSpPr>
          <p:spPr>
            <a:xfrm>
              <a:off x="4175896" y="2031630"/>
              <a:ext cx="720000" cy="720000"/>
            </a:xfrm>
            <a:prstGeom prst="ellipse">
              <a:avLst/>
            </a:prstGeom>
            <a:noFill/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/>
          <p:cNvSpPr/>
          <p:nvPr/>
        </p:nvSpPr>
        <p:spPr>
          <a:xfrm>
            <a:off x="3563888" y="1203798"/>
            <a:ext cx="504056" cy="504056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 w="3175">
            <a:solidFill>
              <a:srgbClr val="1A1A1A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948264" y="1419822"/>
            <a:ext cx="288032" cy="288032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 w="3175">
            <a:solidFill>
              <a:srgbClr val="1A1A1A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555776" y="1779862"/>
            <a:ext cx="792088" cy="792088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  <a:ln w="3175">
            <a:solidFill>
              <a:srgbClr val="1A1A1A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47664" y="1563838"/>
            <a:ext cx="360040" cy="360040"/>
          </a:xfrm>
          <a:prstGeom prst="ellipse">
            <a:avLst/>
          </a:prstGeom>
          <a:blipFill>
            <a:blip r:embed="rId7" cstate="print"/>
            <a:stretch>
              <a:fillRect/>
            </a:stretch>
          </a:blipFill>
          <a:ln w="3175">
            <a:solidFill>
              <a:srgbClr val="1A1A1A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C:\Users\T1500\Desktop\6546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8144" y="1923878"/>
            <a:ext cx="907435" cy="4841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C:\Users\T1500\Desktop\6546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7584" y="2087237"/>
            <a:ext cx="720080" cy="384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C:\Users\T1500\Desktop\789456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51920" y="2787974"/>
            <a:ext cx="648072" cy="3591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C:\Users\T1500\Desktop\789789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96336" y="1851870"/>
            <a:ext cx="864095" cy="5807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1" descr="C:\Users\T1500\Desktop\12313123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88024" y="1347814"/>
            <a:ext cx="576064" cy="3240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23728" y="1131790"/>
            <a:ext cx="648072" cy="4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7" name="Picture 13" descr="C:\Users\T1500\Desktop\9123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69202" y="2427734"/>
            <a:ext cx="361400" cy="55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8" name="Picture 14" descr="C:\Users\T1500\Desktop\8978945321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8144" y="843758"/>
            <a:ext cx="780630" cy="554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9" name="Picture 15" descr="C:\Users\T1500\Desktop\777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7544" y="1419822"/>
            <a:ext cx="611560" cy="3669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2799418" y="4299942"/>
            <a:ext cx="3172663" cy="524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취약한 정보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실태 개선과 함께 정보 접근을 넘어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정보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사용성까지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고려해야 합니다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11760" y="3363838"/>
            <a:ext cx="4063933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 등 신기술 영역은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널리보급된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웹이나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접근성과 달리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표준 지침이 마련돼 있지 않아 취약계층 정보 이용이 더욱 어렵다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33860" y="3887144"/>
            <a:ext cx="4676280" cy="253916"/>
          </a:xfrm>
          <a:prstGeom prst="rect">
            <a:avLst/>
          </a:prstGeom>
          <a:solidFill>
            <a:schemeClr val="bg1"/>
          </a:solidFill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“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정보화 시대에서 정보 격차는 교육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·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소득 등 다른 격차는 더욱 벌어지게 한다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52367" y="199461"/>
            <a:ext cx="1267305" cy="212049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47664" y="195486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57280" y="129828"/>
            <a:ext cx="1678665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시청각 장애인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정보접근성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62243" y="1205647"/>
            <a:ext cx="5501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서세종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9227" y="411510"/>
            <a:ext cx="17331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카카오페이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기술 소개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9912" y="2245624"/>
            <a:ext cx="2164375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- 2017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ko-KR" altLang="en-US" sz="9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결제서비스 </a:t>
            </a:r>
            <a:r>
              <a:rPr lang="ko-KR" altLang="en-US" sz="9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실태조사</a:t>
            </a:r>
            <a:endParaRPr lang="en-US" altLang="ko-KR" sz="9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66435" y="1923678"/>
            <a:ext cx="1733167" cy="3939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카카오페이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7504" y="135480"/>
            <a:ext cx="3168352" cy="4872541"/>
            <a:chOff x="107504" y="138718"/>
            <a:chExt cx="3168352" cy="4872541"/>
          </a:xfrm>
        </p:grpSpPr>
        <p:pic>
          <p:nvPicPr>
            <p:cNvPr id="2053" name="Picture 5" descr="C:\Users\T1500\Desktop\payment_main_PC_-uai-2064x1376.jpg"/>
            <p:cNvPicPr>
              <a:picLocks noChangeAspect="1" noChangeArrowheads="1"/>
            </p:cNvPicPr>
            <p:nvPr/>
          </p:nvPicPr>
          <p:blipFill>
            <a:blip r:embed="rId2" cstate="print"/>
            <a:srcRect l="50485" t="1456" r="6796"/>
            <a:stretch>
              <a:fillRect/>
            </a:stretch>
          </p:blipFill>
          <p:spPr bwMode="auto">
            <a:xfrm>
              <a:off x="107504" y="138718"/>
              <a:ext cx="3168352" cy="4872541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2695209" y="411510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주제 </a:t>
              </a: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pic>
          <p:nvPicPr>
            <p:cNvPr id="2052" name="Picture 4" descr="C:\Users\T1500\Desktop\pay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8476" y="2364367"/>
              <a:ext cx="1152128" cy="41476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2367" y="199461"/>
            <a:ext cx="933221" cy="224760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59632" y="199461"/>
            <a:ext cx="432048" cy="224760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52367" y="175627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카카오페이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</a:rPr>
              <a:t>접근성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8676" y="699542"/>
            <a:ext cx="2540168" cy="1975900"/>
            <a:chOff x="827584" y="1491630"/>
            <a:chExt cx="3038444" cy="2363490"/>
          </a:xfrm>
        </p:grpSpPr>
        <p:pic>
          <p:nvPicPr>
            <p:cNvPr id="1026" name="Picture 2" descr="C:\Users\T1500\Desktop\21347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84767" y="1491630"/>
              <a:ext cx="1381261" cy="2363490"/>
            </a:xfrm>
            <a:prstGeom prst="rect">
              <a:avLst/>
            </a:prstGeom>
            <a:noFill/>
          </p:spPr>
        </p:pic>
        <p:pic>
          <p:nvPicPr>
            <p:cNvPr id="1028" name="Picture 4" descr="C:\Users\T1500\Desktop\123123123_13080014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1491630"/>
              <a:ext cx="1381261" cy="2363490"/>
            </a:xfrm>
            <a:prstGeom prst="rect">
              <a:avLst/>
            </a:prstGeom>
            <a:noFill/>
          </p:spPr>
        </p:pic>
      </p:grpSp>
      <p:grpSp>
        <p:nvGrpSpPr>
          <p:cNvPr id="22" name="그룹 21"/>
          <p:cNvGrpSpPr/>
          <p:nvPr/>
        </p:nvGrpSpPr>
        <p:grpSpPr>
          <a:xfrm>
            <a:off x="857243" y="1542333"/>
            <a:ext cx="2540168" cy="2037529"/>
            <a:chOff x="1691680" y="2499742"/>
            <a:chExt cx="3038444" cy="2437208"/>
          </a:xfrm>
        </p:grpSpPr>
        <p:pic>
          <p:nvPicPr>
            <p:cNvPr id="4099" name="Picture 3" descr="C:\Users\T1500\Desktop\KakaoTalk_20171212_14523891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47864" y="2571750"/>
              <a:ext cx="1382260" cy="2365200"/>
            </a:xfrm>
            <a:prstGeom prst="rect">
              <a:avLst/>
            </a:prstGeom>
            <a:noFill/>
          </p:spPr>
        </p:pic>
        <p:pic>
          <p:nvPicPr>
            <p:cNvPr id="4100" name="Picture 4" descr="C:\Users\T1500\Desktop\KakaoTalk_20171212_145239786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91680" y="2499742"/>
              <a:ext cx="1382260" cy="2365200"/>
            </a:xfrm>
            <a:prstGeom prst="rect">
              <a:avLst/>
            </a:prstGeom>
            <a:noFill/>
          </p:spPr>
        </p:pic>
      </p:grpSp>
      <p:pic>
        <p:nvPicPr>
          <p:cNvPr id="4101" name="Picture 5" descr="C:\Users\T1500\Desktop\8978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2957264"/>
            <a:ext cx="1168225" cy="199075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4198334" y="602019"/>
            <a:ext cx="1569660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대체 텍스트  음성 제공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1960" y="3602889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카카오페이 외 서비스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0799" y="3890921"/>
            <a:ext cx="4009431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카카오프렌즈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이모티콘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각각에 대해 음성으로 들을 수 있는 대체 텍스트를 지원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7" name="타원 36"/>
          <p:cNvSpPr/>
          <p:nvPr/>
        </p:nvSpPr>
        <p:spPr>
          <a:xfrm flipH="1">
            <a:off x="4266583" y="398347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4266583" y="4106945"/>
            <a:ext cx="2795290" cy="230832"/>
            <a:chOff x="4266583" y="4371950"/>
            <a:chExt cx="2795290" cy="230832"/>
          </a:xfrm>
        </p:grpSpPr>
        <p:sp>
          <p:nvSpPr>
            <p:cNvPr id="38" name="TextBox 37"/>
            <p:cNvSpPr txBox="1"/>
            <p:nvPr/>
          </p:nvSpPr>
          <p:spPr>
            <a:xfrm>
              <a:off x="4310799" y="4371950"/>
              <a:ext cx="2751074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이모티콘의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캐릭터들의 스토리 등을 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점자책으로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제작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39" name="타원 38"/>
            <p:cNvSpPr/>
            <p:nvPr/>
          </p:nvSpPr>
          <p:spPr>
            <a:xfrm flipH="1">
              <a:off x="4266583" y="4464507"/>
              <a:ext cx="45719" cy="45719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266583" y="4322969"/>
            <a:ext cx="3652896" cy="481029"/>
            <a:chOff x="4266583" y="4587974"/>
            <a:chExt cx="3652896" cy="481029"/>
          </a:xfrm>
        </p:grpSpPr>
        <p:sp>
          <p:nvSpPr>
            <p:cNvPr id="40" name="TextBox 39"/>
            <p:cNvSpPr txBox="1"/>
            <p:nvPr/>
          </p:nvSpPr>
          <p:spPr>
            <a:xfrm>
              <a:off x="4310799" y="4587974"/>
              <a:ext cx="3608680" cy="4810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화면에 표시된 기능을 읽어준다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‘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사진이 선택됨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’, ‘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즐겨찾기가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해제됨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이용자의 행동에 따른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액션 읽어주기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등도 </a:t>
              </a:r>
              <a:r>
                <a:rPr lang="ko-KR" altLang="en-US" sz="9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카카오톡에서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가능합니다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41" name="타원 40"/>
            <p:cNvSpPr/>
            <p:nvPr/>
          </p:nvSpPr>
          <p:spPr>
            <a:xfrm flipH="1">
              <a:off x="4266583" y="4736803"/>
              <a:ext cx="45719" cy="45719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266583" y="1585351"/>
            <a:ext cx="3189629" cy="437064"/>
            <a:chOff x="4266583" y="1923678"/>
            <a:chExt cx="3189629" cy="437064"/>
          </a:xfrm>
        </p:grpSpPr>
        <p:sp>
          <p:nvSpPr>
            <p:cNvPr id="42" name="TextBox 41"/>
            <p:cNvSpPr txBox="1"/>
            <p:nvPr/>
          </p:nvSpPr>
          <p:spPr>
            <a:xfrm>
              <a:off x="4310799" y="1923678"/>
              <a:ext cx="1592103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Grouping - 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이미지 </a:t>
              </a: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+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텍스트</a:t>
              </a:r>
              <a:endPara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 flipH="1">
              <a:off x="4266583" y="2016235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10799" y="2060660"/>
              <a:ext cx="3145413" cy="30008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또한 텍스트와 같이 제공하여 이용자에게 정보를 제공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266583" y="2111120"/>
            <a:ext cx="2973223" cy="618011"/>
            <a:chOff x="4266583" y="2427734"/>
            <a:chExt cx="2973223" cy="618011"/>
          </a:xfrm>
        </p:grpSpPr>
        <p:sp>
          <p:nvSpPr>
            <p:cNvPr id="44" name="TextBox 43"/>
            <p:cNvSpPr txBox="1"/>
            <p:nvPr/>
          </p:nvSpPr>
          <p:spPr>
            <a:xfrm>
              <a:off x="4310799" y="2427734"/>
              <a:ext cx="1483098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Grouping - 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숫자 </a:t>
              </a: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+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텍스트</a:t>
              </a:r>
              <a:endPara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 flipH="1">
              <a:off x="4266583" y="2520291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10799" y="2564716"/>
              <a:ext cx="2929007" cy="4810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숫자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</a:t>
              </a: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</a:t>
              </a: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텍스트를 제공하여 이용자가 얼마를 </a:t>
              </a:r>
              <a:endPara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입력하였는지 알 수있도록 한다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266583" y="2817835"/>
            <a:ext cx="4215551" cy="644813"/>
            <a:chOff x="4266583" y="3105867"/>
            <a:chExt cx="4215551" cy="644813"/>
          </a:xfrm>
        </p:grpSpPr>
        <p:sp>
          <p:nvSpPr>
            <p:cNvPr id="46" name="TextBox 45"/>
            <p:cNvSpPr txBox="1"/>
            <p:nvPr/>
          </p:nvSpPr>
          <p:spPr>
            <a:xfrm>
              <a:off x="4310799" y="3105867"/>
              <a:ext cx="2021707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입금 및 비밀번호 암호 필드 설명 지원</a:t>
              </a:r>
              <a:endPara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 flipH="1">
              <a:off x="4266583" y="3198424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10799" y="3242849"/>
              <a:ext cx="4171335" cy="5078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비밀번호를 입력 시 얼마나 입력 되었고 몇 번째 자리가 입력되었는지 설명이 필요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EX)  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총 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자리 중 첫 번째 번호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입력하였습니다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266583" y="1059582"/>
            <a:ext cx="3910980" cy="437064"/>
            <a:chOff x="4266583" y="1347614"/>
            <a:chExt cx="3910980" cy="437064"/>
          </a:xfrm>
        </p:grpSpPr>
        <p:sp>
          <p:nvSpPr>
            <p:cNvPr id="31" name="TextBox 30"/>
            <p:cNvSpPr txBox="1"/>
            <p:nvPr/>
          </p:nvSpPr>
          <p:spPr>
            <a:xfrm>
              <a:off x="4310799" y="1347614"/>
              <a:ext cx="1449436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Grouping -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버튼 </a:t>
              </a:r>
              <a:r>
                <a:rPr lang="en-US" altLang="ko-KR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+ </a:t>
              </a:r>
              <a:r>
                <a:rPr lang="ko-KR" altLang="en-US" sz="9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텍스트</a:t>
              </a:r>
              <a:endPara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 flipH="1">
              <a:off x="4266583" y="1440171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10799" y="1484596"/>
              <a:ext cx="3866764" cy="30008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버튼과 텍스트를 같이 제공하여 시각 청각으로 이용에 불편함이 없도록 한다</a:t>
              </a:r>
              <a:r>
                <a:rPr lang="en-US" altLang="ko-KR" sz="9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1691679" y="3147814"/>
            <a:ext cx="864097" cy="648072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2555776" y="3507854"/>
            <a:ext cx="1440160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995936" y="2931790"/>
            <a:ext cx="0" cy="576064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995936" y="2931790"/>
            <a:ext cx="144016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896924" y="1923678"/>
            <a:ext cx="742939" cy="223644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648247" y="2037214"/>
            <a:ext cx="2347689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3995936" y="2037214"/>
            <a:ext cx="0" cy="174496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995936" y="2211710"/>
            <a:ext cx="144016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91680" y="1203598"/>
            <a:ext cx="1080120" cy="144016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2771800" y="1324754"/>
            <a:ext cx="1224136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3995936" y="1131590"/>
            <a:ext cx="0" cy="174496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995936" y="1145178"/>
            <a:ext cx="144016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119519" y="1057874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정보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기술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컨퍼런스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후기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7146" y="2055942"/>
            <a:ext cx="3749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정보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기술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컨퍼런스를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설명을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듣으며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 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“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모바일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 관한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접근성이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 왜 중요한지 알게 되었습니다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일과 직접적인 정보는 기대보다 없었지만</a:t>
            </a:r>
            <a:r>
              <a:rPr lang="en-US" altLang="ko-KR" sz="12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장애인의 불편함을 </a:t>
            </a:r>
            <a:r>
              <a:rPr lang="en-US" altLang="ko-KR" sz="12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생각하게 되는 시간이었습니다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덧셈 기호 3"/>
          <p:cNvSpPr/>
          <p:nvPr/>
        </p:nvSpPr>
        <p:spPr>
          <a:xfrm>
            <a:off x="4526994" y="1714348"/>
            <a:ext cx="90012" cy="90012"/>
          </a:xfrm>
          <a:prstGeom prst="mathPlus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덧셈 기호 4"/>
          <p:cNvSpPr/>
          <p:nvPr/>
        </p:nvSpPr>
        <p:spPr>
          <a:xfrm>
            <a:off x="4526994" y="3507854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68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3395" y="1238151"/>
            <a:ext cx="38972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기능이 지원되는 제품 및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개발을 위한 정보 및 리소스 제공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8900" y="465516"/>
            <a:ext cx="228620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검사기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4894" y="1005578"/>
            <a:ext cx="229421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개발자 및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게시자를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위한 리소스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2927" y="1541600"/>
            <a:ext cx="35381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https://www.google.com/accessibility/for-developers.html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5909" y="2216879"/>
            <a:ext cx="60625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Android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1125" y="2463740"/>
            <a:ext cx="29738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검사기는 전문적인 기술이 없어도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개선할 수 있도록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Android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앱에서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개선이 필요한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부분을 추천해 주는 도구입니다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1124" y="2193709"/>
            <a:ext cx="111761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검사기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907" y="3961001"/>
            <a:ext cx="25042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개선을 위한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개발자 가이드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hlinkClick r:id="rId3"/>
          </p:cNvPr>
          <p:cNvSpPr/>
          <p:nvPr/>
        </p:nvSpPr>
        <p:spPr>
          <a:xfrm>
            <a:off x="1646282" y="4107572"/>
            <a:ext cx="72008" cy="54006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35"/>
          <p:cNvGrpSpPr/>
          <p:nvPr/>
        </p:nvGrpSpPr>
        <p:grpSpPr>
          <a:xfrm>
            <a:off x="1646276" y="4231031"/>
            <a:ext cx="2231236" cy="293414"/>
            <a:chOff x="1646276" y="4231031"/>
            <a:chExt cx="2231236" cy="293414"/>
          </a:xfrm>
        </p:grpSpPr>
        <p:sp>
          <p:nvSpPr>
            <p:cNvPr id="14" name="TextBox 13"/>
            <p:cNvSpPr txBox="1"/>
            <p:nvPr/>
          </p:nvSpPr>
          <p:spPr>
            <a:xfrm>
              <a:off x="1693901" y="4231031"/>
              <a:ext cx="2183611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용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접근성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테스트 프레임워크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22">
              <a:hlinkClick r:id="rId4"/>
            </p:cNvPr>
            <p:cNvSpPr/>
            <p:nvPr/>
          </p:nvSpPr>
          <p:spPr>
            <a:xfrm>
              <a:off x="1646276" y="4377602"/>
              <a:ext cx="72008" cy="54006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36"/>
          <p:cNvGrpSpPr/>
          <p:nvPr/>
        </p:nvGrpSpPr>
        <p:grpSpPr>
          <a:xfrm>
            <a:off x="1646276" y="4501059"/>
            <a:ext cx="2797096" cy="293414"/>
            <a:chOff x="1646276" y="4501059"/>
            <a:chExt cx="2797096" cy="293414"/>
          </a:xfrm>
        </p:grpSpPr>
        <p:sp>
          <p:nvSpPr>
            <p:cNvPr id="16" name="TextBox 15"/>
            <p:cNvSpPr txBox="1"/>
            <p:nvPr/>
          </p:nvSpPr>
          <p:spPr>
            <a:xfrm>
              <a:off x="1693901" y="4501059"/>
              <a:ext cx="2749471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Robolectric</a:t>
              </a: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테스트 프레임워크에서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접근성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확인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타원 23">
              <a:hlinkClick r:id="rId3"/>
            </p:cNvPr>
            <p:cNvSpPr/>
            <p:nvPr/>
          </p:nvSpPr>
          <p:spPr>
            <a:xfrm>
              <a:off x="1646276" y="4647630"/>
              <a:ext cx="72008" cy="54006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30"/>
          <p:cNvGrpSpPr/>
          <p:nvPr/>
        </p:nvGrpSpPr>
        <p:grpSpPr>
          <a:xfrm>
            <a:off x="4814628" y="3961004"/>
            <a:ext cx="2664047" cy="293414"/>
            <a:chOff x="4814628" y="3961004"/>
            <a:chExt cx="2664047" cy="293414"/>
          </a:xfrm>
        </p:grpSpPr>
        <p:sp>
          <p:nvSpPr>
            <p:cNvPr id="17" name="TextBox 16"/>
            <p:cNvSpPr txBox="1"/>
            <p:nvPr/>
          </p:nvSpPr>
          <p:spPr>
            <a:xfrm>
              <a:off x="4862253" y="3961004"/>
              <a:ext cx="2616422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Espresso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테스트 프레임워크에서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접근성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확인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타원 26">
              <a:hlinkClick r:id="rId5"/>
            </p:cNvPr>
            <p:cNvSpPr/>
            <p:nvPr/>
          </p:nvSpPr>
          <p:spPr>
            <a:xfrm>
              <a:off x="4814628" y="4107575"/>
              <a:ext cx="72008" cy="54006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33"/>
          <p:cNvGrpSpPr/>
          <p:nvPr/>
        </p:nvGrpSpPr>
        <p:grpSpPr>
          <a:xfrm>
            <a:off x="4814634" y="4231031"/>
            <a:ext cx="1162033" cy="293414"/>
            <a:chOff x="4814634" y="4231031"/>
            <a:chExt cx="1162033" cy="293414"/>
          </a:xfrm>
        </p:grpSpPr>
        <p:sp>
          <p:nvSpPr>
            <p:cNvPr id="19" name="TextBox 18"/>
            <p:cNvSpPr txBox="1"/>
            <p:nvPr/>
          </p:nvSpPr>
          <p:spPr>
            <a:xfrm>
              <a:off x="4862259" y="4231031"/>
              <a:ext cx="1114408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앱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접근성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테스트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타원 27">
              <a:hlinkClick r:id="rId6"/>
            </p:cNvPr>
            <p:cNvSpPr/>
            <p:nvPr/>
          </p:nvSpPr>
          <p:spPr>
            <a:xfrm>
              <a:off x="4814634" y="4377602"/>
              <a:ext cx="72008" cy="54006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18290" y="3579118"/>
            <a:ext cx="199926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그 외 개발자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리소스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Picture 2" descr="C:\Users\T1500\Desktop\Untitled-1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51832" y="2307181"/>
            <a:ext cx="668040" cy="668042"/>
          </a:xfrm>
          <a:prstGeom prst="rect">
            <a:avLst/>
          </a:prstGeom>
          <a:noFill/>
        </p:spPr>
      </p:pic>
      <p:pic>
        <p:nvPicPr>
          <p:cNvPr id="33" name="Picture 2" descr="C:\Users\T1500\Desktop\androi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96356" y="2256540"/>
            <a:ext cx="216024" cy="216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460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6623720" y="1131590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623720" y="3507854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60032" y="699542"/>
            <a:ext cx="3816424" cy="3312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3799" y="0"/>
            <a:ext cx="288032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1252272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검사기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설치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99592" y="3075806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9592" y="915566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T1500\Desktop\새 폴더\KakaoTalk_20171212_1722459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3207" y="699542"/>
            <a:ext cx="1604697" cy="25556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 descr="C:\Users\T1500\Desktop\KakaoTalk_20171213_095815950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015" y="699542"/>
            <a:ext cx="1605600" cy="2556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타원 24"/>
          <p:cNvSpPr/>
          <p:nvPr/>
        </p:nvSpPr>
        <p:spPr>
          <a:xfrm>
            <a:off x="5049387" y="1352523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76056" y="1533441"/>
            <a:ext cx="2512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설정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&gt;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메뉴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)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&gt;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검사기 사용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49387" y="163369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76056" y="1821473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검사 시킬 페이지 및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앱을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화면에 나타냅니다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29" name="타원 28"/>
          <p:cNvSpPr/>
          <p:nvPr/>
        </p:nvSpPr>
        <p:spPr>
          <a:xfrm>
            <a:off x="5049387" y="1921724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228184" y="2354367"/>
            <a:ext cx="72008" cy="145375"/>
          </a:xfrm>
          <a:prstGeom prst="downArrow">
            <a:avLst/>
          </a:prstGeom>
          <a:solidFill>
            <a:srgbClr val="FE398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69667" y="1819614"/>
            <a:ext cx="261847" cy="297554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3563888" y="2158752"/>
            <a:ext cx="0" cy="72008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563888" y="2878832"/>
            <a:ext cx="1440160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5049387" y="2859782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76056" y="2744341"/>
            <a:ext cx="1293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검사기 버튼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76056" y="2927598"/>
            <a:ext cx="3581430" cy="796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버튼은 누른 상태에서 드래그 시 움직임이 가능합니다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터치 시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현재 보여지고 있는 화면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에 대해서만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검사가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 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이루어집니다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50126" y="804317"/>
            <a:ext cx="10182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실행 및 방법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6200000">
            <a:off x="6647088" y="1237280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16200000">
            <a:off x="4414839" y="1237280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899592" y="2960365"/>
            <a:ext cx="1656184" cy="1459590"/>
            <a:chOff x="899592" y="581815"/>
            <a:chExt cx="2520280" cy="1459590"/>
          </a:xfrm>
        </p:grpSpPr>
        <p:sp>
          <p:nvSpPr>
            <p:cNvPr id="48" name="직사각형 47"/>
            <p:cNvSpPr/>
            <p:nvPr/>
          </p:nvSpPr>
          <p:spPr>
            <a:xfrm>
              <a:off x="899592" y="1995686"/>
              <a:ext cx="2520280" cy="457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99592" y="581815"/>
              <a:ext cx="2520280" cy="457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035270" y="0"/>
            <a:ext cx="288032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860032" y="224060"/>
            <a:ext cx="3816424" cy="45079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899592" y="581815"/>
            <a:ext cx="1656184" cy="1459590"/>
            <a:chOff x="899592" y="581815"/>
            <a:chExt cx="2520280" cy="1459590"/>
          </a:xfrm>
        </p:grpSpPr>
        <p:sp>
          <p:nvSpPr>
            <p:cNvPr id="17" name="직사각형 16"/>
            <p:cNvSpPr/>
            <p:nvPr/>
          </p:nvSpPr>
          <p:spPr>
            <a:xfrm>
              <a:off x="899592" y="1995686"/>
              <a:ext cx="2520280" cy="457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581815"/>
              <a:ext cx="2520280" cy="457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76056" y="936274"/>
            <a:ext cx="327525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현재 화면에 대한 제안사항을 표시하여 준다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해당 영역을 클릭 시 오른쪽 제안사항을 보여주는 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이미지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화면 제공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  <a:b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</a:b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※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보여지고 있는 페이지 외 하단을 확인하기 위해서는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스크롤을 내린 후 다시 검사 버튼을 터치해야 합니다</a:t>
            </a:r>
            <a:r>
              <a:rPr lang="en-US" altLang="ko-KR" sz="9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049387" y="1081350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4139952" y="1131590"/>
            <a:ext cx="0" cy="1368152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528" y="2499742"/>
            <a:ext cx="3816424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T1500\Desktop\새 폴더\KakaoTalk_20171212_172246516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4578" y="224061"/>
            <a:ext cx="1337806" cy="21296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" descr="C:\Users\T1500\Desktop\새 폴더\KakaoTalk_20171212_172246868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786" y="224061"/>
            <a:ext cx="1337806" cy="21296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6" descr="C:\Users\T1500\Desktop\새 폴더\KakaoTalk_20171212_172246148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93" y="2602535"/>
            <a:ext cx="1337564" cy="21294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7" descr="C:\Users\T1500\Desktop\새 폴더\KakaoTalk_20171212_172246359.jp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1942" y="2602535"/>
            <a:ext cx="1337564" cy="21294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모서리가 둥근 직사각형 41"/>
          <p:cNvSpPr/>
          <p:nvPr/>
        </p:nvSpPr>
        <p:spPr>
          <a:xfrm>
            <a:off x="706428" y="237014"/>
            <a:ext cx="625212" cy="166876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06428" y="2613278"/>
            <a:ext cx="625212" cy="166876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/>
          <p:nvPr/>
        </p:nvCxnSpPr>
        <p:spPr>
          <a:xfrm>
            <a:off x="4139952" y="1097682"/>
            <a:ext cx="720080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23528" y="316642"/>
            <a:ext cx="360040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3528" y="2715766"/>
            <a:ext cx="360040" cy="0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23528" y="339502"/>
            <a:ext cx="0" cy="2376264"/>
          </a:xfrm>
          <a:prstGeom prst="line">
            <a:avLst/>
          </a:prstGeom>
          <a:ln w="6350">
            <a:solidFill>
              <a:srgbClr val="FE39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916088" y="339502"/>
            <a:ext cx="170431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결과 화면 및 제안사항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6056" y="2507000"/>
            <a:ext cx="301236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제안사항이 나타나서 전부 큰 문제가 있는 것이 아닌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권고 및 오류 사항을 다 포함하고 있습니다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79" name="타원 78"/>
          <p:cNvSpPr/>
          <p:nvPr/>
        </p:nvSpPr>
        <p:spPr>
          <a:xfrm>
            <a:off x="5049387" y="2652076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6056" y="3219822"/>
            <a:ext cx="3256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어떤 영역에서 문제가 있는지 알려주며 검사 기준 정보를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제공하여 이해를 쉽게 하도록 돕습니다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35" name="타원 34"/>
          <p:cNvSpPr/>
          <p:nvPr/>
        </p:nvSpPr>
        <p:spPr>
          <a:xfrm>
            <a:off x="5049387" y="336489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364" y="123478"/>
            <a:ext cx="3168352" cy="489654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40802" y="2241730"/>
            <a:ext cx="1747476" cy="1554156"/>
            <a:chOff x="882968" y="2313738"/>
            <a:chExt cx="1747476" cy="1554156"/>
          </a:xfrm>
        </p:grpSpPr>
        <p:pic>
          <p:nvPicPr>
            <p:cNvPr id="1030" name="Picture 6" descr="C:\Users\kim\Downloads\brain-and-hea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68" y="2313738"/>
              <a:ext cx="684658" cy="71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kim\Downloads\ea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489" y="3228535"/>
              <a:ext cx="445955" cy="6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kim\Downloads\han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982" y="2313738"/>
              <a:ext cx="423462" cy="64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kim\Desktop\ey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68" y="3344152"/>
              <a:ext cx="652014" cy="408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755576" y="638100"/>
            <a:ext cx="247375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표준의 이해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266" y="1054200"/>
            <a:ext cx="135806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성균관 대학교 이성일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5209" y="4115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주제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495755" y="411510"/>
            <a:ext cx="2975495" cy="1079481"/>
            <a:chOff x="5495755" y="638100"/>
            <a:chExt cx="2975495" cy="1079481"/>
          </a:xfrm>
        </p:grpSpPr>
        <p:sp>
          <p:nvSpPr>
            <p:cNvPr id="26" name="TextBox 25"/>
            <p:cNvSpPr txBox="1"/>
            <p:nvPr/>
          </p:nvSpPr>
          <p:spPr>
            <a:xfrm>
              <a:off x="5495755" y="638100"/>
              <a:ext cx="2975495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모바일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앱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콘텐츠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5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접근성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지침 </a:t>
              </a:r>
              <a:r>
                <a:rPr lang="en-US" altLang="ko-KR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2.0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68669" y="1163583"/>
              <a:ext cx="26917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장애인과 고령층 등이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스마트폰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앱을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편리하게</a:t>
              </a:r>
              <a:endPara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이용할 수 있는 환경을 마련하기 위한 지침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75394" y="2400005"/>
            <a:ext cx="4784237" cy="1515350"/>
            <a:chOff x="3675394" y="2401758"/>
            <a:chExt cx="4784237" cy="1515350"/>
          </a:xfrm>
        </p:grpSpPr>
        <p:grpSp>
          <p:nvGrpSpPr>
            <p:cNvPr id="25" name="그룹 24"/>
            <p:cNvGrpSpPr/>
            <p:nvPr/>
          </p:nvGrpSpPr>
          <p:grpSpPr>
            <a:xfrm>
              <a:off x="3675394" y="2401758"/>
              <a:ext cx="1697901" cy="446578"/>
              <a:chOff x="3675394" y="2401758"/>
              <a:chExt cx="1697901" cy="44657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5394" y="2544855"/>
                <a:ext cx="1697901" cy="30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인식의 </a:t>
                </a: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용이성</a:t>
                </a:r>
                <a:r>
                  <a:rPr lang="en-US" altLang="ko-KR" sz="105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(Perceivable)</a:t>
                </a: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88340" y="2401758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6372200" y="2401758"/>
              <a:ext cx="2087431" cy="446578"/>
              <a:chOff x="6372200" y="2401758"/>
              <a:chExt cx="2087431" cy="446578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372200" y="2544855"/>
                <a:ext cx="2087431" cy="30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이해의 용이성 </a:t>
                </a:r>
                <a:r>
                  <a:rPr lang="en-US" altLang="ko-KR" sz="10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(Understandable)</a:t>
                </a: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7379911" y="2401758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683409" y="3527915"/>
              <a:ext cx="1681871" cy="351869"/>
              <a:chOff x="3683409" y="3527915"/>
              <a:chExt cx="1681871" cy="3518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683409" y="3576303"/>
                <a:ext cx="1681871" cy="30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운용의 용이성 </a:t>
                </a:r>
                <a:r>
                  <a:rPr lang="en-US" altLang="ko-KR" sz="10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(Operable)</a:t>
                </a: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88340" y="3527915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872337" y="3527915"/>
              <a:ext cx="1087156" cy="389193"/>
              <a:chOff x="6872337" y="3527915"/>
              <a:chExt cx="1087156" cy="38919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872337" y="3613627"/>
                <a:ext cx="1087156" cy="30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견고성 </a:t>
                </a:r>
                <a:r>
                  <a:rPr lang="en-US" altLang="ko-KR" sz="90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(Robust) </a:t>
                </a: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7379911" y="3527915"/>
                <a:ext cx="72008" cy="72008"/>
              </a:xfrm>
              <a:prstGeom prst="ellipse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3" name="직선 연결선 12"/>
          <p:cNvCxnSpPr/>
          <p:nvPr/>
        </p:nvCxnSpPr>
        <p:spPr>
          <a:xfrm>
            <a:off x="5795355" y="2122463"/>
            <a:ext cx="10545" cy="207043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3860902" y="3219822"/>
            <a:ext cx="445551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932769" y="627534"/>
            <a:ext cx="3278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준수 지침 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필수사항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36748" y="312740"/>
            <a:ext cx="270504" cy="270504"/>
            <a:chOff x="728336" y="816318"/>
            <a:chExt cx="270504" cy="270504"/>
          </a:xfrm>
        </p:grpSpPr>
        <p:sp>
          <p:nvSpPr>
            <p:cNvPr id="7" name="타원 6"/>
            <p:cNvSpPr/>
            <p:nvPr/>
          </p:nvSpPr>
          <p:spPr>
            <a:xfrm>
              <a:off x="728336" y="816318"/>
              <a:ext cx="270504" cy="270504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3" name="Picture 5" descr="C:\Users\kim\Downloads\finger-touching-tablet-scree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60" y="859867"/>
              <a:ext cx="196926" cy="196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664914" y="1318854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대체 텍스트 제공</a:t>
            </a:r>
            <a:endParaRPr lang="en-US" altLang="ko-KR" sz="9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08" y="1563638"/>
            <a:ext cx="2194832" cy="807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텍스트가 아닌 </a:t>
            </a: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콘텐츠의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정보나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의미를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화면낭독 기능이나 프로그램을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통해 동등하게 인식할 수 있도록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이미지 등에 대체 텍스트를 제공하여야 합니다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4827" y="1318854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초점 제공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11266" y="1563638"/>
            <a:ext cx="2321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초점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(Focus)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 적용되어진 선택된 객체만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화면낭독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프로그램이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읽어줄 수 있기 때문에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모든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의미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있는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객체에는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초점을 제공하여야 하며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그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이동순서는 순차적이어야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16208" y="1318854"/>
            <a:ext cx="1484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운영체제 </a:t>
            </a:r>
            <a:r>
              <a:rPr lang="ko-KR" altLang="en-US" sz="900" b="1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기능 지원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4005" y="1563638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보조기기 등과의 호환을 위해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운영체제가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제공하는 </a:t>
            </a:r>
            <a:r>
              <a:rPr lang="ko-KR" altLang="en-US" sz="8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기능 및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속성을 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활용해야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64914" y="2759311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누르기 동작 지원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7444" y="3004095"/>
            <a:ext cx="172996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모든 컨트롤을 누르기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동작으로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제어할 수 있도록 구현해야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64490" y="2759311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색에 무관한 인식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66144" y="3004095"/>
            <a:ext cx="1811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색각이상자도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색상을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배제하더라도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정보에 동등하게 접근할 수 있도록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무늬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패턴 등을 함께 제공해야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31387" y="2759311"/>
            <a:ext cx="654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명도 대비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94005" y="3004095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저시력자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고령자 등을 위해 화면에 표시되는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모든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정보는 전경과 배경이 구분될 수 있도록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충분한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대비 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최소 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3:1)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를 제공해야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44828" y="4056899"/>
            <a:ext cx="654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자막 제공</a:t>
            </a:r>
            <a:endParaRPr lang="en-US" altLang="ko-KR" sz="9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42489" y="4301683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청각장애인의 정보 이용을 위해 음성제공 </a:t>
            </a:r>
            <a:r>
              <a:rPr lang="ko-KR" altLang="en-US" sz="8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콘텐츠에는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동등한 자막이나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원고 또는 수화를 제공해야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또한 유의미한 음성정보 없이 영상정보만 제공되거나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화면 내에 자막 등으로만 정보를 제공하는 경우 별도의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텍스트나 </a:t>
            </a:r>
            <a:r>
              <a:rPr lang="ko-KR" altLang="en-US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음성으로 해당 정보를 제공하여야 합니다</a:t>
            </a:r>
            <a:r>
              <a:rPr lang="en-US" altLang="ko-KR" sz="8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54" name="타원 2053"/>
          <p:cNvSpPr/>
          <p:nvPr/>
        </p:nvSpPr>
        <p:spPr>
          <a:xfrm>
            <a:off x="2149565" y="120359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549141" y="120359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935700" y="120359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935700" y="264356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4549141" y="264356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149565" y="264356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4554175" y="3958926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8" name="그룹 2057"/>
          <p:cNvGrpSpPr/>
          <p:nvPr/>
        </p:nvGrpSpPr>
        <p:grpSpPr>
          <a:xfrm>
            <a:off x="3304676" y="1249317"/>
            <a:ext cx="2491460" cy="2922998"/>
            <a:chOff x="3304676" y="1249317"/>
            <a:chExt cx="2491460" cy="2474561"/>
          </a:xfrm>
        </p:grpSpPr>
        <p:cxnSp>
          <p:nvCxnSpPr>
            <p:cNvPr id="2056" name="직선 연결선 2055"/>
            <p:cNvCxnSpPr/>
            <p:nvPr/>
          </p:nvCxnSpPr>
          <p:spPr>
            <a:xfrm>
              <a:off x="3304676" y="1249317"/>
              <a:ext cx="0" cy="2474561"/>
            </a:xfrm>
            <a:prstGeom prst="line">
              <a:avLst/>
            </a:prstGeom>
            <a:ln w="31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796136" y="1249317"/>
              <a:ext cx="0" cy="2474561"/>
            </a:xfrm>
            <a:prstGeom prst="line">
              <a:avLst/>
            </a:prstGeom>
            <a:ln w="31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직선 연결선 79"/>
          <p:cNvCxnSpPr/>
          <p:nvPr/>
        </p:nvCxnSpPr>
        <p:spPr>
          <a:xfrm flipH="1">
            <a:off x="1007604" y="2476096"/>
            <a:ext cx="7128792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1007604" y="3870755"/>
            <a:ext cx="7128792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덧셈 기호 83"/>
          <p:cNvSpPr/>
          <p:nvPr/>
        </p:nvSpPr>
        <p:spPr>
          <a:xfrm>
            <a:off x="3263000" y="2434107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덧셈 기호 84"/>
          <p:cNvSpPr/>
          <p:nvPr/>
        </p:nvSpPr>
        <p:spPr>
          <a:xfrm>
            <a:off x="5752020" y="2434107"/>
            <a:ext cx="90012" cy="90012"/>
          </a:xfrm>
          <a:prstGeom prst="mathPlus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6" name="덧셈 기호 85"/>
          <p:cNvSpPr/>
          <p:nvPr/>
        </p:nvSpPr>
        <p:spPr>
          <a:xfrm>
            <a:off x="5752020" y="3825749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덧셈 기호 86"/>
          <p:cNvSpPr/>
          <p:nvPr/>
        </p:nvSpPr>
        <p:spPr>
          <a:xfrm>
            <a:off x="3260117" y="3825749"/>
            <a:ext cx="90012" cy="90012"/>
          </a:xfrm>
          <a:prstGeom prst="mathPlus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70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932770" y="627534"/>
            <a:ext cx="3278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5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준수 지침 </a:t>
            </a:r>
            <a:r>
              <a:rPr lang="ko-KR" altLang="en-US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권고사항</a:t>
            </a:r>
            <a:endParaRPr lang="en-US" altLang="ko-KR" sz="15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36748" y="312740"/>
            <a:ext cx="270504" cy="270504"/>
            <a:chOff x="4436748" y="312740"/>
            <a:chExt cx="270504" cy="270504"/>
          </a:xfrm>
        </p:grpSpPr>
        <p:sp>
          <p:nvSpPr>
            <p:cNvPr id="7" name="타원 6"/>
            <p:cNvSpPr/>
            <p:nvPr/>
          </p:nvSpPr>
          <p:spPr>
            <a:xfrm>
              <a:off x="4436748" y="312740"/>
              <a:ext cx="270504" cy="270504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3" name="Picture 5" descr="C:\Users\kim\Downloads\finger-touching-tablet-scree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572" y="356289"/>
              <a:ext cx="196926" cy="196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266570" y="1318854"/>
            <a:ext cx="1811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기본 사용자 인터페이스 컴포넌트</a:t>
            </a:r>
            <a:endParaRPr lang="en-US" altLang="ko-KR" sz="9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5850" y="1563638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운영체제에서 제공하는 기본 사용자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인터페이스 컴포넌트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(Native UI Component)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를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최대한 이용하는 것이 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8655" y="1318854"/>
            <a:ext cx="12666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컨트롤 간 충분한 간격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37906" y="1563638"/>
            <a:ext cx="206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사용자 의도와 다른 컨트롤을 누르지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않도록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컨트롤 간 충분한 간격으로 배치하는 것이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31386" y="1318854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일림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기능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97026" y="1563638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사용자에게 알림을 제공할 때에는 진동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시각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소리</a:t>
            </a:r>
            <a:endParaRPr lang="en-US" altLang="ko-KR" sz="8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등 최대한 다양한 방법으로  사용자가 선택할 수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있도록 제공하는 것이 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91981" y="2759311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사용자 인터페이스의 일관성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53134" y="3004095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인터페이스 요소를 사용자가 다시 학습하지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않아도 되도록 일관성 있게 배치하는 것이 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2045" y="2759311"/>
            <a:ext cx="1233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깜빡거림의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사용 제한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80142" y="3004095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광과민성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발작을 일으킬 수 있는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콘텐츠를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제공하지 않는 것이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  <a:endParaRPr lang="en-US" altLang="ko-KR" sz="8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4" name="타원 2053"/>
          <p:cNvSpPr/>
          <p:nvPr/>
        </p:nvSpPr>
        <p:spPr>
          <a:xfrm>
            <a:off x="2149565" y="120359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549141" y="120359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935700" y="120359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935700" y="2643562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4549141" y="2643562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19417" y="2759311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범용 폰트 이용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6921" y="3004095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사용자의 선호에 따라 폰트의 크기 조절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endParaRPr lang="en-US" altLang="ko-KR" sz="8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확대 기능을 제공하거나 운영체제에서 제공하는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관련기능을 활용할 수 있는 방법을 제공하는 것이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5" name="타원 74"/>
          <p:cNvSpPr/>
          <p:nvPr/>
        </p:nvSpPr>
        <p:spPr>
          <a:xfrm>
            <a:off x="2149565" y="2643562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6" name="직선 연결선 2055"/>
          <p:cNvCxnSpPr/>
          <p:nvPr/>
        </p:nvCxnSpPr>
        <p:spPr>
          <a:xfrm>
            <a:off x="3304676" y="1249317"/>
            <a:ext cx="0" cy="2621438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796136" y="1249317"/>
            <a:ext cx="0" cy="2621438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1007604" y="2476096"/>
            <a:ext cx="7128792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1007604" y="3870755"/>
            <a:ext cx="7128792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덧셈 기호 39"/>
          <p:cNvSpPr/>
          <p:nvPr/>
        </p:nvSpPr>
        <p:spPr>
          <a:xfrm>
            <a:off x="3263000" y="2434107"/>
            <a:ext cx="90012" cy="90012"/>
          </a:xfrm>
          <a:prstGeom prst="mathPlus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덧셈 기호 40"/>
          <p:cNvSpPr/>
          <p:nvPr/>
        </p:nvSpPr>
        <p:spPr>
          <a:xfrm>
            <a:off x="5752020" y="2434107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덧셈 기호 41"/>
          <p:cNvSpPr/>
          <p:nvPr/>
        </p:nvSpPr>
        <p:spPr>
          <a:xfrm>
            <a:off x="5752020" y="3825749"/>
            <a:ext cx="90012" cy="90012"/>
          </a:xfrm>
          <a:prstGeom prst="mathPlus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덧셈 기호 42"/>
          <p:cNvSpPr/>
          <p:nvPr/>
        </p:nvSpPr>
        <p:spPr>
          <a:xfrm>
            <a:off x="3260117" y="3825749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371226" y="4169557"/>
            <a:ext cx="1015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배경음</a:t>
            </a:r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사용 금지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40874" y="4414341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음성에 의존하는 시각장애인 등을 위해 자동으로 재생되는</a:t>
            </a:r>
            <a:endParaRPr lang="en-US" altLang="ko-KR" sz="8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배경음을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사용하지 않는 것이 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8" name="타원 57"/>
          <p:cNvSpPr/>
          <p:nvPr/>
        </p:nvSpPr>
        <p:spPr>
          <a:xfrm>
            <a:off x="2855875" y="405380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847266" y="4169557"/>
            <a:ext cx="11240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장애인 사용자 평가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69678" y="4414341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애플리케이션 개발 시 다양한 </a:t>
            </a:r>
            <a:r>
              <a:rPr lang="ko-KR" altLang="en-US" sz="8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기기에서의 이용 기능여부를 점검해야 하며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endParaRPr lang="en-US" altLang="ko-KR" sz="8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장애인 사용자를 대상으로 사용자 평가를  수행하는 것이 바람직합니다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8" name="타원 67"/>
          <p:cNvSpPr/>
          <p:nvPr/>
        </p:nvSpPr>
        <p:spPr>
          <a:xfrm>
            <a:off x="6386417" y="4053808"/>
            <a:ext cx="45719" cy="45719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덧셈 기호 76"/>
          <p:cNvSpPr/>
          <p:nvPr/>
        </p:nvSpPr>
        <p:spPr>
          <a:xfrm>
            <a:off x="4526994" y="3825749"/>
            <a:ext cx="90012" cy="9001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/>
          <p:cNvCxnSpPr>
            <a:stCxn id="77" idx="1"/>
          </p:cNvCxnSpPr>
          <p:nvPr/>
        </p:nvCxnSpPr>
        <p:spPr>
          <a:xfrm>
            <a:off x="4572000" y="3903830"/>
            <a:ext cx="0" cy="1044184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221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hlinkClick r:id="rId2"/>
          </p:cNvPr>
          <p:cNvSpPr txBox="1"/>
          <p:nvPr/>
        </p:nvSpPr>
        <p:spPr>
          <a:xfrm>
            <a:off x="6804248" y="1122298"/>
            <a:ext cx="150874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의미 없는 초점 이동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9542"/>
            <a:ext cx="2192855" cy="326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03848" y="1923678"/>
            <a:ext cx="489108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스크린리더로 화면 탐색 시 검색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레이어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영역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①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뿐만 아니라 시각적으로 딤드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처리된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비활성화 영역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(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②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)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에도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초점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 접근합니다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1635646"/>
            <a:ext cx="42832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2966" y="1654696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3848" y="2427734"/>
            <a:ext cx="51026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시각적으로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딤드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처리된 영역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②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에는 모바일 스크린리더 초점이 접근하지 않도록 구현하는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것을 권장합니다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31840" y="302586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해결방안 제시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2966" y="3044914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3848" y="3291830"/>
            <a:ext cx="33618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레이어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이외의 영역으로 초점이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벗어나지 않도록 제어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한다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03848" y="3579862"/>
            <a:ext cx="45127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해당 영역에는 </a:t>
            </a:r>
            <a:r>
              <a:rPr lang="en-US" altLang="ko-KR" sz="10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wai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-aria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aria-hidden=“true”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속성을 적용하는 방법이 있습니다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시각적으로 보이고 화면낭독프로그램은 접근이 되지 않습니다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4323" y="208445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194323" y="2596133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194323" y="3450704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194323" y="372387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33799" y="0"/>
            <a:ext cx="288032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6200000">
            <a:off x="6647088" y="1237280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6200000">
            <a:off x="4414839" y="1237280"/>
            <a:ext cx="252028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059832" y="267494"/>
            <a:ext cx="5616624" cy="45079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851398"/>
            <a:ext cx="91723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Tab  - </a:t>
            </a:r>
            <a:r>
              <a:rPr lang="ko-KR" altLang="en-US" sz="10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정방향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411510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2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레이어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이외의 영역으로 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초점이 벗어나지 않도록 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제어한다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66331" y="874776"/>
            <a:ext cx="466794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9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62921" y="1563638"/>
            <a:ext cx="2192855" cy="1008112"/>
            <a:chOff x="395536" y="699542"/>
            <a:chExt cx="2192855" cy="10081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9138"/>
            <a:stretch>
              <a:fillRect/>
            </a:stretch>
          </p:blipFill>
          <p:spPr bwMode="auto">
            <a:xfrm>
              <a:off x="395536" y="699542"/>
              <a:ext cx="2192855" cy="100811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051720" y="771550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23528" y="1563638"/>
            <a:ext cx="2232248" cy="1008112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13874" y="1598142"/>
            <a:ext cx="144016" cy="144016"/>
          </a:xfrm>
          <a:prstGeom prst="roundRect">
            <a:avLst/>
          </a:prstGeom>
          <a:noFill/>
          <a:ln w="12700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79512" y="1419622"/>
            <a:ext cx="216024" cy="216024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32" name="타원 31"/>
          <p:cNvSpPr/>
          <p:nvPr/>
        </p:nvSpPr>
        <p:spPr>
          <a:xfrm>
            <a:off x="2106476" y="1655898"/>
            <a:ext cx="216024" cy="216024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19872" y="2579590"/>
            <a:ext cx="129394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Tab + Shift -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역방향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66331" y="2596842"/>
            <a:ext cx="466794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9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3418" y="1139430"/>
            <a:ext cx="503054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순서대로 진행하였을 시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포커스의 마지막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(2)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닫기 이후에 포커스가 진행하게 된다면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번으로 포커스가 이동하도록 하여 포커스가 벗어나지 못하게 하였습니다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 *1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번 영역에 임시로 </a:t>
            </a:r>
            <a:r>
              <a:rPr lang="en-US" altLang="ko-KR" sz="10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tabindex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=“0”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속성을 제공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  *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닫기 버튼 누를 시 </a:t>
            </a:r>
            <a:r>
              <a:rPr lang="en-US" altLang="ko-KR" sz="10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tabIndex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속성 삭제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61251" y="1994001"/>
            <a:ext cx="4129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$box .append(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'&lt;a 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href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=“#" id="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lastFocus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"&gt;&lt;/a&gt;'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).find(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"#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lastFocus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"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.on("focus", function  () {  $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box.find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“</a:t>
            </a:r>
            <a:r>
              <a:rPr lang="ko-KR" altLang="en-US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첫번째</a:t>
            </a:r>
            <a:r>
              <a:rPr lang="ko-KR" altLang="en-US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 </a:t>
            </a:r>
            <a:r>
              <a:rPr lang="ko-KR" altLang="en-US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컨텐츠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).focus();   });</a:t>
            </a:r>
          </a:p>
        </p:txBody>
      </p:sp>
      <p:sp>
        <p:nvSpPr>
          <p:cNvPr id="42" name="TextBox 41">
            <a:hlinkClick r:id="rId3"/>
          </p:cNvPr>
          <p:cNvSpPr txBox="1"/>
          <p:nvPr/>
        </p:nvSpPr>
        <p:spPr>
          <a:xfrm>
            <a:off x="277398" y="1194972"/>
            <a:ext cx="44275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$box</a:t>
            </a:r>
          </a:p>
        </p:txBody>
      </p:sp>
      <p:sp>
        <p:nvSpPr>
          <p:cNvPr id="43" name="TextBox 42">
            <a:hlinkClick r:id="rId3"/>
          </p:cNvPr>
          <p:cNvSpPr txBox="1"/>
          <p:nvPr/>
        </p:nvSpPr>
        <p:spPr>
          <a:xfrm>
            <a:off x="2123728" y="1347614"/>
            <a:ext cx="6703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altLang="ko-KR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closeBtn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73418" y="1921993"/>
            <a:ext cx="3690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Ex)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61251" y="3587702"/>
            <a:ext cx="30267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box.on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(“focus”, function(){  _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closeBtn.focus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();  });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3418" y="3587702"/>
            <a:ext cx="3690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Ex)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73418" y="2867622"/>
            <a:ext cx="51828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역방향으로 진행 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레이어에서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포커스가 벗어나면 안되기에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동일하게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포커스를 제어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번 박스에 포커스가 이동 되었을 시 제일 마지막 포커스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번 닫기 버튼으로 포커스를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제어합니다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11862" y="3947742"/>
            <a:ext cx="46570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해당 수정은 </a:t>
            </a:r>
            <a:r>
              <a:rPr lang="en-US" altLang="ko-KR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wai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-aria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를 효과적으로 사용하면 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접근성을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 높이는 방법이지만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기본적인 방향에서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벗어나지 않게 수정이 가능하여 포커스 제어로 수정하였습니다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태그를 해치지 않고 수정이 가능</a:t>
            </a:r>
            <a:r>
              <a:rPr lang="en-US" altLang="ko-KR" sz="8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402337" y="409175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xmlns="" val="9397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919390" y="915566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텍스트를 부적절하게 제공한 경우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91680" y="1275606"/>
            <a:ext cx="6624736" cy="31683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91630"/>
            <a:ext cx="3523548" cy="103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610921" y="1755599"/>
            <a:ext cx="36247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태블릿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용 스크린리더의 경우 </a:t>
            </a:r>
            <a:r>
              <a:rPr lang="en-US" altLang="ko-KR" sz="10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display:none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visibility: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hidden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font, width, height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크기 값을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으로 만드는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모두 인식하지 못하기에 사용하지 않아야 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8913" y="1467567"/>
            <a:ext cx="428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0039" y="1486617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8913" y="254768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해결방안 제시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80039" y="2566737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0921" y="2813653"/>
            <a:ext cx="3756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Position, text-indent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등을 활용해 숨김 처리하는 것을 권장합니다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4595646" y="190835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595646" y="2955853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3291830"/>
            <a:ext cx="3600400" cy="86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4538913" y="3313896"/>
            <a:ext cx="95410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수정사항 적용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80039" y="3332946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10921" y="3579862"/>
            <a:ext cx="2847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Position, text-indent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등을 활용해 숨김 처리하여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스크린리더기에서도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읽을 수 있도록 하였습니다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18984" y="1486617"/>
            <a:ext cx="1116124" cy="520861"/>
          </a:xfrm>
          <a:prstGeom prst="roundRect">
            <a:avLst/>
          </a:prstGeom>
          <a:noFill/>
          <a:ln w="28575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1987" y="3561390"/>
            <a:ext cx="1116124" cy="520861"/>
          </a:xfrm>
          <a:prstGeom prst="roundRect">
            <a:avLst/>
          </a:prstGeom>
          <a:noFill/>
          <a:ln w="28575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595646" y="372521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xmlns="" val="24159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804248" y="112229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링크 구현 방법 권장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49799"/>
            <a:ext cx="2387759" cy="131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8017" y="1333376"/>
            <a:ext cx="2387759" cy="131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546" y="2926789"/>
            <a:ext cx="4155456" cy="10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4994977" y="1923678"/>
            <a:ext cx="3166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스크린리더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VoiceOver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초점이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글로벌 생산공장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’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링크에 한 번에 접근하지 않고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altLang="ko-KR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br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태그로 구분되어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“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글로벌 링크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생산공장 링크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74890" y="1635646"/>
            <a:ext cx="42832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6016" y="1654696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6997" y="2067694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7218" y="3349128"/>
            <a:ext cx="646173" cy="422876"/>
          </a:xfrm>
          <a:prstGeom prst="roundRect">
            <a:avLst/>
          </a:prstGeom>
          <a:noFill/>
          <a:ln w="28575">
            <a:solidFill>
              <a:srgbClr val="FE3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74890" y="3036664"/>
            <a:ext cx="95410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해결방안 제시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16016" y="3055714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94977" y="3349128"/>
            <a:ext cx="26019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&lt;a&gt;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 아닌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&lt;button&gt;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마크업을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4976997" y="3493144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994977" y="3609986"/>
            <a:ext cx="20553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&lt;a&gt;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1000" b="1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wai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-aria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role=“button”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aria-label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=“</a:t>
            </a: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글로벌 생산공장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76997" y="375400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xmlns="" val="1525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804248" y="112229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링크 구현 방법 권장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70021" y="1589927"/>
            <a:ext cx="95410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수정사항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적용</a:t>
            </a:r>
            <a:endParaRPr lang="en-US" altLang="ko-KR" sz="10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1147" y="1608977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2128" y="2021975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972279" y="1864091"/>
            <a:ext cx="3172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&lt;a&gt;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태그에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role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aria-label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를 적용하였습니다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&lt;a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role=“button” aria-label=“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글로벌 생산공장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&gt;&lt;/a&gt;</a:t>
            </a:r>
            <a:b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위와 같이 수정을 하게 되면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“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글로벌 생산공장 링크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”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인식됩니다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574" y="1268178"/>
            <a:ext cx="3923401" cy="246506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827584" y="2160340"/>
            <a:ext cx="23042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848782" y="2033475"/>
            <a:ext cx="3113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083020" y="3147814"/>
            <a:ext cx="27881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1" name="타원 50"/>
          <p:cNvSpPr/>
          <p:nvPr/>
        </p:nvSpPr>
        <p:spPr>
          <a:xfrm>
            <a:off x="4872128" y="3127478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972279" y="2969594"/>
            <a:ext cx="29722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role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aria-label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해결 방안을 따르는 이유는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&lt;a&gt;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&lt;button&gt;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으로 태그를 해치게 되어 </a:t>
            </a:r>
            <a:endParaRPr lang="en-US" altLang="ko-KR" sz="10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차 수정이 발생할 경우가 있기에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role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aria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속성을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사용하였습니다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/>
          <p:cNvCxnSpPr/>
          <p:nvPr/>
        </p:nvCxnSpPr>
        <p:spPr>
          <a:xfrm flipV="1">
            <a:off x="-34770" y="0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3582556" y="2021975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5639" y="1122298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누르기 동작지원 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59631" y="987574"/>
            <a:ext cx="1879200" cy="324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9631" y="987574"/>
            <a:ext cx="1879200" cy="31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59631" y="3911784"/>
            <a:ext cx="1879200" cy="31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275856" y="2438297"/>
            <a:ext cx="4628598" cy="1058994"/>
            <a:chOff x="3275856" y="2304844"/>
            <a:chExt cx="4628598" cy="1058994"/>
          </a:xfrm>
        </p:grpSpPr>
        <p:sp>
          <p:nvSpPr>
            <p:cNvPr id="16" name="TextBox 15"/>
            <p:cNvSpPr txBox="1"/>
            <p:nvPr/>
          </p:nvSpPr>
          <p:spPr>
            <a:xfrm>
              <a:off x="3434730" y="2304844"/>
              <a:ext cx="39180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잘못된 사례 </a:t>
              </a: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ko-KR" altLang="en-US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모든 컨트롤은 누르기 동작으로 제어할 수 있어야 한다</a:t>
              </a: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75856" y="2323894"/>
              <a:ext cx="479618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　</a:t>
              </a:r>
              <a:endPara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3536837" y="2736892"/>
              <a:ext cx="45719" cy="45719"/>
            </a:xfrm>
            <a:prstGeom prst="ellipse">
              <a:avLst/>
            </a:prstGeom>
            <a:solidFill>
              <a:srgbClr val="179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69613" y="2579008"/>
              <a:ext cx="433484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이미지에 대한 리스트가 제공 되고 있지만</a:t>
              </a:r>
              <a:r>
                <a:rPr lang="en-US" altLang="ko-KR" sz="1000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동작기능은 </a:t>
              </a:r>
              <a:r>
                <a:rPr lang="ko-KR" altLang="en-US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드래그</a:t>
              </a: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, </a:t>
              </a:r>
              <a:r>
                <a:rPr lang="ko-KR" altLang="en-US" sz="1000" b="1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스와이프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로만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제공되고 있어 드래그 및 </a:t>
              </a:r>
              <a:r>
                <a:rPr lang="ko-KR" altLang="en-US" sz="1000" spc="-50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스와이프로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컨트롤을 제어하는 이용자는 제대로 된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이용이 불가합니다</a:t>
              </a: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22" r="8099"/>
          <a:stretch/>
        </p:blipFill>
        <p:spPr bwMode="auto">
          <a:xfrm>
            <a:off x="1259630" y="1303924"/>
            <a:ext cx="1371649" cy="26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4771"/>
          <a:stretch/>
        </p:blipFill>
        <p:spPr bwMode="auto">
          <a:xfrm>
            <a:off x="2750072" y="1306964"/>
            <a:ext cx="388760" cy="260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628548" y="2327527"/>
            <a:ext cx="752450" cy="333144"/>
            <a:chOff x="1446781" y="2141090"/>
            <a:chExt cx="752450" cy="333144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1835696" y="2344979"/>
              <a:ext cx="363535" cy="0"/>
            </a:xfrm>
            <a:prstGeom prst="straightConnector1">
              <a:avLst/>
            </a:prstGeom>
            <a:ln w="28575">
              <a:solidFill>
                <a:srgbClr val="FE39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1446781" y="2141090"/>
              <a:ext cx="333144" cy="333144"/>
            </a:xfrm>
            <a:prstGeom prst="ellipse">
              <a:avLst/>
            </a:prstGeom>
            <a:solidFill>
              <a:srgbClr val="FE398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10800000">
            <a:off x="1628548" y="1755684"/>
            <a:ext cx="752450" cy="333144"/>
            <a:chOff x="1446781" y="2141090"/>
            <a:chExt cx="752450" cy="333144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1835696" y="2344979"/>
              <a:ext cx="363535" cy="0"/>
            </a:xfrm>
            <a:prstGeom prst="straightConnector1">
              <a:avLst/>
            </a:prstGeom>
            <a:ln w="28575">
              <a:solidFill>
                <a:srgbClr val="FE39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1446781" y="2141090"/>
              <a:ext cx="333144" cy="333144"/>
            </a:xfrm>
            <a:prstGeom prst="ellipse">
              <a:avLst/>
            </a:prstGeom>
            <a:solidFill>
              <a:srgbClr val="FE398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3468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/>
          <p:cNvCxnSpPr/>
          <p:nvPr/>
        </p:nvCxnSpPr>
        <p:spPr>
          <a:xfrm flipV="1">
            <a:off x="-34770" y="0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3582556" y="2021975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5639" y="1122298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누르기 동작지원 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</a:t>
            </a: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59631" y="987574"/>
            <a:ext cx="1879200" cy="324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59631" y="987574"/>
            <a:ext cx="1879200" cy="31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59631" y="3911784"/>
            <a:ext cx="1879200" cy="31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434730" y="2276714"/>
            <a:ext cx="14943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바른 사례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도움말 제공</a:t>
            </a:r>
            <a:endParaRPr lang="en-US" altLang="ko-KR" sz="10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536837" y="2708762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69613" y="2550878"/>
            <a:ext cx="4307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드래그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스와이프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제스처를 제외한 단순한 누르기 동작 버튼으로 대체를 하여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컨트롤을 제어할 수 있도록 하였습니다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370" t="3603" r="21523" b="5587"/>
          <a:stretch/>
        </p:blipFill>
        <p:spPr bwMode="auto">
          <a:xfrm>
            <a:off x="1259630" y="1306964"/>
            <a:ext cx="939601" cy="260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8898"/>
          <a:stretch/>
        </p:blipFill>
        <p:spPr bwMode="auto">
          <a:xfrm>
            <a:off x="2339752" y="1306965"/>
            <a:ext cx="799079" cy="260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259631" y="2474141"/>
            <a:ext cx="279904" cy="270466"/>
            <a:chOff x="1259631" y="2474141"/>
            <a:chExt cx="279904" cy="270466"/>
          </a:xfrm>
        </p:grpSpPr>
        <p:sp>
          <p:nvSpPr>
            <p:cNvPr id="5" name="직사각형 4"/>
            <p:cNvSpPr/>
            <p:nvPr/>
          </p:nvSpPr>
          <p:spPr>
            <a:xfrm>
              <a:off x="1259631" y="2474141"/>
              <a:ext cx="279904" cy="27046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7" name="Picture 5" descr="C:\Users\kim\Downloads\arrow-point-to-righ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331806" y="2541596"/>
              <a:ext cx="135556" cy="13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 rot="10800000">
            <a:off x="2858927" y="2474141"/>
            <a:ext cx="279904" cy="270466"/>
            <a:chOff x="1259631" y="2474141"/>
            <a:chExt cx="279904" cy="270466"/>
          </a:xfrm>
        </p:grpSpPr>
        <p:sp>
          <p:nvSpPr>
            <p:cNvPr id="57" name="직사각형 56"/>
            <p:cNvSpPr/>
            <p:nvPr/>
          </p:nvSpPr>
          <p:spPr>
            <a:xfrm>
              <a:off x="1259631" y="2474141"/>
              <a:ext cx="279904" cy="27046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5" descr="C:\Users\kim\Downloads\arrow-point-to-righ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331806" y="2541596"/>
              <a:ext cx="135556" cy="13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1259630" y="2474141"/>
            <a:ext cx="280341" cy="28034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 rot="10800000">
            <a:off x="1206391" y="2396683"/>
            <a:ext cx="333144" cy="333144"/>
          </a:xfrm>
          <a:prstGeom prst="ellipse">
            <a:avLst/>
          </a:prstGeom>
          <a:solidFill>
            <a:srgbClr val="FE398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858926" y="2474141"/>
            <a:ext cx="280341" cy="28034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 rot="10800000">
            <a:off x="2805687" y="2421337"/>
            <a:ext cx="333144" cy="333144"/>
          </a:xfrm>
          <a:prstGeom prst="ellipse">
            <a:avLst/>
          </a:prstGeom>
          <a:solidFill>
            <a:srgbClr val="FE398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20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3582556" y="2021975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99814" y="112229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도움말 제공 방법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</a:p>
        </p:txBody>
      </p:sp>
      <p:pic>
        <p:nvPicPr>
          <p:cNvPr id="13" name="_x247459584" descr="EMB000026cc315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59"/>
          <a:stretch>
            <a:fillRect/>
          </a:stretch>
        </p:blipFill>
        <p:spPr bwMode="auto">
          <a:xfrm>
            <a:off x="1259632" y="987574"/>
            <a:ext cx="1878922" cy="324324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434730" y="1695828"/>
            <a:ext cx="16546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잘못된 사례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도움말 제공 </a:t>
            </a:r>
            <a:endParaRPr lang="en-US" altLang="ko-KR" sz="10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5856" y="1714878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36837" y="2127876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569613" y="1969992"/>
            <a:ext cx="46121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왼쪽에 제공 되는 화면에서 필명 관련하여 오류사항을 </a:t>
            </a:r>
            <a:r>
              <a:rPr lang="ko-KR" altLang="en-US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안내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하고 있지만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해당 알림을 제외한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딤드된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영역이 존재하지 않아 팝업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인식이 어렵습니다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  <a:endParaRPr lang="en-US" altLang="ko-KR" sz="10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36837" y="2650853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69613" y="2492969"/>
            <a:ext cx="426911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메시지가 나타났다가 바로 </a:t>
            </a: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사라지기 때문에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화면 낭독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프로그램을</a:t>
            </a:r>
            <a:r>
              <a:rPr lang="en-US" altLang="ko-KR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사용하는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시각장애인과 확대 기능을 사용하는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저시력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사용자는 알림 메시지의 내용을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인식할 수 없다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5364088" y="3325723"/>
            <a:ext cx="109127" cy="220314"/>
          </a:xfrm>
          <a:prstGeom prst="downArrow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36837" y="3851803"/>
            <a:ext cx="45719" cy="45719"/>
          </a:xfrm>
          <a:prstGeom prst="ellipse">
            <a:avLst/>
          </a:prstGeom>
          <a:solidFill>
            <a:srgbClr val="179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69613" y="3685763"/>
            <a:ext cx="40639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결국 알림은 제공되고 있지만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장애인 사용자에게 제대로 전달되지 않고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있습니다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0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06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2367" y="214432"/>
            <a:ext cx="1915377" cy="216024"/>
            <a:chOff x="251520" y="699542"/>
            <a:chExt cx="1915377" cy="216024"/>
          </a:xfrm>
        </p:grpSpPr>
        <p:sp>
          <p:nvSpPr>
            <p:cNvPr id="2" name="직사각형 1"/>
            <p:cNvSpPr/>
            <p:nvPr/>
          </p:nvSpPr>
          <p:spPr>
            <a:xfrm>
              <a:off x="251520" y="699542"/>
              <a:ext cx="1800200" cy="216024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734849" y="699542"/>
              <a:ext cx="432048" cy="216024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367" y="184489"/>
            <a:ext cx="18902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특성에 따른 고려사항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117" y="394897"/>
            <a:ext cx="18902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P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erceivable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인식의 용이성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sp>
        <p:nvSpPr>
          <p:cNvPr id="35" name="원호 34"/>
          <p:cNvSpPr/>
          <p:nvPr/>
        </p:nvSpPr>
        <p:spPr>
          <a:xfrm rot="2700000">
            <a:off x="-7621812" y="-3316724"/>
            <a:ext cx="11940084" cy="11801320"/>
          </a:xfrm>
          <a:prstGeom prst="arc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3940" y="1862979"/>
            <a:ext cx="2064989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작은 스크린 사이즈를 고려해서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641" y="1862979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940" y="2254643"/>
            <a:ext cx="16417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Zoom &amp;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확대를 허하라</a:t>
            </a: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8765" y="2505670"/>
            <a:ext cx="15183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글자 확대는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200%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까지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Zoom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확대는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500%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까지</a:t>
            </a:r>
            <a:endParaRPr lang="en-US" altLang="ko-KR" sz="10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1641" y="2254355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3940" y="3105083"/>
            <a:ext cx="99578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대비</a:t>
            </a:r>
            <a:r>
              <a:rPr lang="en-US" altLang="ko-KR" sz="11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Contrast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800" y="3356110"/>
            <a:ext cx="3490058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MiniMum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(Level AA)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최소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4.5:1 (or 3:1 for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큰 글씨체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(ex.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제목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)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Enhanced (Level AAA)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최소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7:1 (or 4.5:1 for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큰 글씨체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1641" y="3104795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5976" y="1204613"/>
            <a:ext cx="315663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텍스트가 아닌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콘텐츠는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모두 대체 텍스트를 제공할 것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5976" y="858364"/>
            <a:ext cx="166103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적절한 대체 텍스트 제공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2724" y="2193780"/>
            <a:ext cx="331693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사전에 녹음 또는 녹화된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콘텐츠는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대체 방법을 제공할 것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1905748"/>
            <a:ext cx="148309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멀티미디어 대체 수단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7288" y="1914457"/>
            <a:ext cx="118974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Time-based Media</a:t>
            </a:r>
            <a:endParaRPr lang="en-US" altLang="ko-KR" sz="10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12295" y="875782"/>
            <a:ext cx="109677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Text Alternatives</a:t>
            </a:r>
            <a:endParaRPr lang="en-US" altLang="ko-KR" sz="10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72724" y="3283592"/>
            <a:ext cx="34996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배열이나 구조를 변형시켜도 문제가 없는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제공할 것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0" y="2995560"/>
            <a:ext cx="121379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간의 구분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731" y="3029925"/>
            <a:ext cx="766557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Adaptable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08582" y="4360725"/>
            <a:ext cx="4023858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배경에 무관하게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보거나 듣기 쉽도록 할 것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Such as Sans serif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서체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고대비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글자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타겟이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될 때의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하이라이트</a:t>
            </a:r>
            <a:endParaRPr lang="en-US" altLang="ko-KR" sz="1000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5976" y="4072693"/>
            <a:ext cx="174759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명확하게  지시 사항 전달 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8457" y="4102921"/>
            <a:ext cx="10118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Distinguishable</a:t>
            </a:r>
            <a:endParaRPr lang="en-US" altLang="ko-KR" sz="900" b="1" spc="-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95936" y="985533"/>
            <a:ext cx="117832" cy="117832"/>
            <a:chOff x="3489567" y="985533"/>
            <a:chExt cx="117832" cy="117832"/>
          </a:xfrm>
        </p:grpSpPr>
        <p:sp>
          <p:nvSpPr>
            <p:cNvPr id="51" name="타원 50"/>
            <p:cNvSpPr/>
            <p:nvPr/>
          </p:nvSpPr>
          <p:spPr>
            <a:xfrm>
              <a:off x="3515227" y="1011193"/>
              <a:ext cx="66513" cy="66513"/>
            </a:xfrm>
            <a:prstGeom prst="ellipse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489567" y="985533"/>
              <a:ext cx="117832" cy="117832"/>
            </a:xfrm>
            <a:prstGeom prst="ellipse">
              <a:avLst/>
            </a:prstGeom>
            <a:noFill/>
            <a:ln w="3175">
              <a:solidFill>
                <a:srgbClr val="FE3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타원 40"/>
          <p:cNvSpPr/>
          <p:nvPr/>
        </p:nvSpPr>
        <p:spPr>
          <a:xfrm>
            <a:off x="4219690" y="2073252"/>
            <a:ext cx="66513" cy="66513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94030" y="2047592"/>
            <a:ext cx="117832" cy="117832"/>
          </a:xfrm>
          <a:prstGeom prst="ellipse">
            <a:avLst/>
          </a:prstGeom>
          <a:noFill/>
          <a:ln w="3175">
            <a:solidFill>
              <a:srgbClr val="FE3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021596" y="4233229"/>
            <a:ext cx="66513" cy="66513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995936" y="4207569"/>
            <a:ext cx="117832" cy="117832"/>
          </a:xfrm>
          <a:prstGeom prst="ellipse">
            <a:avLst/>
          </a:prstGeom>
          <a:noFill/>
          <a:ln w="3175">
            <a:solidFill>
              <a:srgbClr val="FE3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219690" y="3162206"/>
            <a:ext cx="66513" cy="66513"/>
          </a:xfrm>
          <a:prstGeom prst="ellipse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4194030" y="3136546"/>
            <a:ext cx="117832" cy="117832"/>
          </a:xfrm>
          <a:prstGeom prst="ellipse">
            <a:avLst/>
          </a:prstGeom>
          <a:noFill/>
          <a:ln w="3175">
            <a:solidFill>
              <a:srgbClr val="FE3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 flipV="1">
            <a:off x="3582556" y="2021975"/>
            <a:ext cx="5561444" cy="312152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99814" y="112229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도움말 제공 방법</a:t>
            </a:r>
            <a:endParaRPr lang="en-US" altLang="ko-KR" sz="12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1680" y="1491630"/>
            <a:ext cx="6624736" cy="29523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52367" y="214432"/>
            <a:ext cx="1483329" cy="216024"/>
          </a:xfrm>
          <a:prstGeom prst="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6781" y="214432"/>
            <a:ext cx="432048" cy="216024"/>
          </a:xfrm>
          <a:prstGeom prst="roundRect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2367" y="184489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Mobile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사례 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</a:p>
        </p:txBody>
      </p:sp>
      <p:pic>
        <p:nvPicPr>
          <p:cNvPr id="14" name="_x246578312" descr="EMB000026cc3162"/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74"/>
          <a:stretch>
            <a:fillRect/>
          </a:stretch>
        </p:blipFill>
        <p:spPr bwMode="auto">
          <a:xfrm>
            <a:off x="1259631" y="987574"/>
            <a:ext cx="1879200" cy="32436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275856" y="2276714"/>
            <a:ext cx="4723175" cy="1382160"/>
            <a:chOff x="3275856" y="1589927"/>
            <a:chExt cx="4723175" cy="1382160"/>
          </a:xfrm>
        </p:grpSpPr>
        <p:sp>
          <p:nvSpPr>
            <p:cNvPr id="19" name="TextBox 18"/>
            <p:cNvSpPr txBox="1"/>
            <p:nvPr/>
          </p:nvSpPr>
          <p:spPr>
            <a:xfrm>
              <a:off x="3275856" y="1608977"/>
              <a:ext cx="479618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　</a:t>
              </a:r>
              <a:endPara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434730" y="1589927"/>
              <a:ext cx="4564301" cy="1382160"/>
              <a:chOff x="3434730" y="1589927"/>
              <a:chExt cx="4564301" cy="138216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434730" y="1589927"/>
                <a:ext cx="14943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바른 사례 </a:t>
                </a:r>
                <a:r>
                  <a:rPr lang="en-US" altLang="ko-KR" sz="10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ko-KR" altLang="en-US" sz="10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도움말 제공</a:t>
                </a:r>
                <a:endParaRPr lang="en-US" altLang="ko-KR" sz="1000" b="1" spc="-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3536837" y="2021975"/>
                <a:ext cx="45719" cy="45719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569613" y="1864091"/>
                <a:ext cx="42691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저시력자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이용자를 고려한 </a:t>
                </a: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알림창을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제외한 배경에 </a:t>
                </a: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딤드처리가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되어 인식이</a:t>
                </a:r>
                <a:endPara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가능하도록 제공하고 있습니다</a:t>
                </a: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536837" y="2575973"/>
                <a:ext cx="45719" cy="45719"/>
              </a:xfrm>
              <a:prstGeom prst="ellipse">
                <a:avLst/>
              </a:prstGeom>
              <a:solidFill>
                <a:srgbClr val="179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569613" y="2418089"/>
                <a:ext cx="442941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알림창이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제공되었다 사라지지 않으며 포커스를 갖춘 </a:t>
                </a: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레이어를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제공하고 있어 </a:t>
                </a:r>
                <a:endPara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화면 낭독 및 접근성에 올바르게 접근하였습니다</a:t>
                </a: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2829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759" y="1707654"/>
            <a:ext cx="4998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장애인의 측면에서 불편함을 생각하여</a:t>
            </a:r>
            <a:endParaRPr lang="en-US" altLang="ko-KR" sz="14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작은 관심</a:t>
            </a:r>
            <a:r>
              <a:rPr lang="ko-KR" altLang="en-US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과</a:t>
            </a:r>
            <a:r>
              <a:rPr lang="ko-KR" altLang="en-US" sz="14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배려</a:t>
            </a:r>
            <a:r>
              <a:rPr lang="ko-KR" altLang="en-US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로 개발에 있어 어떻게 하면 개선이 될까 </a:t>
            </a:r>
            <a:endParaRPr lang="en-US" altLang="ko-KR" sz="14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생각을 하고 반영을 해주셨으면 합니다</a:t>
            </a:r>
            <a:r>
              <a:rPr lang="en-US" altLang="ko-KR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감사합니다</a:t>
            </a:r>
            <a:r>
              <a:rPr lang="en-US" altLang="ko-KR" sz="14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309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2367" y="214432"/>
            <a:ext cx="1915377" cy="216024"/>
            <a:chOff x="251520" y="699542"/>
            <a:chExt cx="1915377" cy="216024"/>
          </a:xfrm>
        </p:grpSpPr>
        <p:sp>
          <p:nvSpPr>
            <p:cNvPr id="2" name="직사각형 1"/>
            <p:cNvSpPr/>
            <p:nvPr/>
          </p:nvSpPr>
          <p:spPr>
            <a:xfrm>
              <a:off x="251520" y="699542"/>
              <a:ext cx="1800200" cy="216024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734849" y="699542"/>
              <a:ext cx="432048" cy="216024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367" y="184489"/>
            <a:ext cx="18902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특성에 따른 고려사항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117" y="394897"/>
            <a:ext cx="20072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O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perable</a:t>
            </a:r>
            <a:r>
              <a:rPr lang="en-US" altLang="ko-KR" sz="11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운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용이성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 - 01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1024" name="그룹 1023"/>
          <p:cNvGrpSpPr/>
          <p:nvPr/>
        </p:nvGrpSpPr>
        <p:grpSpPr>
          <a:xfrm>
            <a:off x="577415" y="1879941"/>
            <a:ext cx="3490529" cy="1627913"/>
            <a:chOff x="611560" y="2023957"/>
            <a:chExt cx="3490529" cy="1627913"/>
          </a:xfrm>
        </p:grpSpPr>
        <p:pic>
          <p:nvPicPr>
            <p:cNvPr id="1026" name="Picture 2" descr="C:\Users\kim\Desktop\제목 없음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461377"/>
              <a:ext cx="1217393" cy="119049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 rot="18900000">
              <a:off x="1420750" y="2023957"/>
              <a:ext cx="841807" cy="841807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 rot="18900000">
              <a:off x="2033926" y="2648420"/>
              <a:ext cx="841807" cy="8418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955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2647104" y="2023958"/>
              <a:ext cx="841807" cy="841807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18900000">
              <a:off x="3260282" y="2648421"/>
              <a:ext cx="841807" cy="8418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E39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호 16"/>
            <p:cNvSpPr/>
            <p:nvPr/>
          </p:nvSpPr>
          <p:spPr>
            <a:xfrm rot="18974975">
              <a:off x="1624064" y="2376754"/>
              <a:ext cx="407481" cy="407481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95827" y="2042028"/>
              <a:ext cx="476412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9mm</a:t>
              </a: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1541481" y="2404460"/>
              <a:ext cx="205505" cy="187441"/>
              <a:chOff x="1791246" y="2196803"/>
              <a:chExt cx="205505" cy="187441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1853394" y="2221942"/>
                <a:ext cx="0" cy="16230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1791246" y="2196803"/>
                <a:ext cx="205505" cy="172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〈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911046" y="2404460"/>
              <a:ext cx="205505" cy="187441"/>
              <a:chOff x="2160811" y="2196803"/>
              <a:chExt cx="205505" cy="187441"/>
            </a:xfrm>
          </p:grpSpPr>
          <p:cxnSp>
            <p:nvCxnSpPr>
              <p:cNvPr id="69" name="직선 연결선 68"/>
              <p:cNvCxnSpPr/>
              <p:nvPr/>
            </p:nvCxnSpPr>
            <p:spPr>
              <a:xfrm>
                <a:off x="2295302" y="2221942"/>
                <a:ext cx="0" cy="16230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2160811" y="2196803"/>
                <a:ext cx="205505" cy="172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〉</a:t>
                </a:r>
                <a:endParaRPr lang="en-US" altLang="ko-KR" sz="4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7" name="Picture 3" descr="C:\Users\kim\Downloads\push-to-minimiz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476" y="2828550"/>
              <a:ext cx="408707" cy="481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 rot="19800000">
              <a:off x="2865672" y="2216146"/>
              <a:ext cx="262689" cy="420302"/>
            </a:xfrm>
            <a:prstGeom prst="roundRect">
              <a:avLst/>
            </a:prstGeom>
            <a:noFill/>
            <a:ln w="31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 rot="1800000">
              <a:off x="3058726" y="2216146"/>
              <a:ext cx="262689" cy="420302"/>
            </a:xfrm>
            <a:prstGeom prst="roundRect">
              <a:avLst/>
            </a:prstGeom>
            <a:noFill/>
            <a:ln w="31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kim\Desktop\smartph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279" y="2204544"/>
              <a:ext cx="281318" cy="450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그룹 104"/>
            <p:cNvGrpSpPr/>
            <p:nvPr/>
          </p:nvGrpSpPr>
          <p:grpSpPr>
            <a:xfrm>
              <a:off x="3000736" y="2057044"/>
              <a:ext cx="130634" cy="56019"/>
              <a:chOff x="4292574" y="800125"/>
              <a:chExt cx="1071514" cy="459492"/>
            </a:xfrm>
          </p:grpSpPr>
          <p:cxnSp>
            <p:nvCxnSpPr>
              <p:cNvPr id="92" name="직선 연결선 91"/>
              <p:cNvCxnSpPr/>
              <p:nvPr/>
            </p:nvCxnSpPr>
            <p:spPr>
              <a:xfrm flipH="1">
                <a:off x="4292574" y="800125"/>
                <a:ext cx="207418" cy="22886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5400000" flipH="1">
                <a:off x="4281852" y="1041477"/>
                <a:ext cx="228862" cy="20741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10800000" flipH="1">
                <a:off x="5156670" y="1030755"/>
                <a:ext cx="207418" cy="22886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16200000" flipH="1">
                <a:off x="5145948" y="810847"/>
                <a:ext cx="228862" cy="20741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4293618" y="1030755"/>
                <a:ext cx="1064120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 rot="5400000" flipV="1">
              <a:off x="3026710" y="2751427"/>
              <a:ext cx="86550" cy="30674"/>
              <a:chOff x="4292574" y="800125"/>
              <a:chExt cx="1071514" cy="459492"/>
            </a:xfrm>
          </p:grpSpPr>
          <p:cxnSp>
            <p:nvCxnSpPr>
              <p:cNvPr id="110" name="직선 연결선 109"/>
              <p:cNvCxnSpPr/>
              <p:nvPr/>
            </p:nvCxnSpPr>
            <p:spPr>
              <a:xfrm flipH="1">
                <a:off x="4292574" y="800125"/>
                <a:ext cx="207418" cy="22886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5400000" flipH="1">
                <a:off x="4281852" y="1041477"/>
                <a:ext cx="228862" cy="20741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10800000" flipH="1">
                <a:off x="5156670" y="1030755"/>
                <a:ext cx="207418" cy="22886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16200000" flipH="1">
                <a:off x="5145948" y="810847"/>
                <a:ext cx="228862" cy="20741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4293618" y="1030755"/>
                <a:ext cx="1064120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/>
            <p:cNvGrpSpPr/>
            <p:nvPr/>
          </p:nvGrpSpPr>
          <p:grpSpPr>
            <a:xfrm>
              <a:off x="3410358" y="2811658"/>
              <a:ext cx="541655" cy="515333"/>
              <a:chOff x="3655361" y="2621300"/>
              <a:chExt cx="541655" cy="515333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55361" y="2621300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3854181" y="2621300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4053000" y="2621300"/>
                <a:ext cx="144016" cy="144016"/>
              </a:xfrm>
              <a:prstGeom prst="rect">
                <a:avLst/>
              </a:prstGeom>
              <a:solidFill>
                <a:srgbClr val="FE3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3655361" y="2806957"/>
                <a:ext cx="342836" cy="144017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4053000" y="2806958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4053000" y="2992617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3655361" y="2992617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3854181" y="2992617"/>
                <a:ext cx="144016" cy="144016"/>
              </a:xfrm>
              <a:prstGeom prst="rect">
                <a:avLst/>
              </a:prstGeom>
              <a:noFill/>
              <a:ln w="3175">
                <a:solidFill>
                  <a:srgbClr val="FE39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TextBox 137"/>
            <p:cNvSpPr txBox="1"/>
            <p:nvPr/>
          </p:nvSpPr>
          <p:spPr>
            <a:xfrm>
              <a:off x="3326505" y="288465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D</a:t>
              </a:r>
              <a:r>
                <a:rPr lang="en-US" altLang="ko-KR" sz="12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esign</a:t>
              </a:r>
              <a:endParaRPr lang="en-US" altLang="ko-KR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288355" y="638357"/>
            <a:ext cx="217078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키보드 </a:t>
            </a: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control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터치스크린 기기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333180" y="889384"/>
            <a:ext cx="241123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외부 연결용 키보드를  사용 가능하도록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076056" y="638069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288355" y="1303329"/>
            <a:ext cx="16834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터치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타겟의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크기 </a:t>
            </a: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간격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333180" y="1554356"/>
            <a:ext cx="3086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Touch </a:t>
            </a:r>
            <a:r>
              <a:rPr lang="en-US" altLang="ko-KR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targets 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최소 크기는 스크린 크기에 관계 없이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적어도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9mm x 9mm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이상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76056" y="1303041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288355" y="2199134"/>
            <a:ext cx="1305165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터치스크린 제스처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333180" y="2450161"/>
            <a:ext cx="309251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OS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기능에서 제공하는 제스처 이외의 제스처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UI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는 가급적 하지 않아야 한다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076056" y="2198846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288355" y="3065187"/>
            <a:ext cx="189827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Device Manipulation 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제스처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3180" y="3316214"/>
            <a:ext cx="292900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상지지체장애를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가진 사용자를 한번 더 생각하기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076056" y="3064899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3180" y="3589387"/>
            <a:ext cx="3137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키보드를 통해서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shake or tile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같은 제스처의 기능을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동일하게 구현할 수 있도록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076056" y="4097421"/>
            <a:ext cx="3441068" cy="346537"/>
            <a:chOff x="5076056" y="3930951"/>
            <a:chExt cx="3441068" cy="346537"/>
          </a:xfrm>
        </p:grpSpPr>
        <p:sp>
          <p:nvSpPr>
            <p:cNvPr id="67" name="TextBox 66"/>
            <p:cNvSpPr txBox="1"/>
            <p:nvPr/>
          </p:nvSpPr>
          <p:spPr>
            <a:xfrm>
              <a:off x="5288355" y="3931239"/>
              <a:ext cx="32287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버튼을 접근하기 쉬운 곳에 위치하도록 디자인하기</a:t>
              </a:r>
              <a:endPara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76056" y="3930951"/>
              <a:ext cx="3193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◈</a:t>
              </a:r>
              <a:endPara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8714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2367" y="214432"/>
            <a:ext cx="1915377" cy="216024"/>
            <a:chOff x="251520" y="699542"/>
            <a:chExt cx="1915377" cy="216024"/>
          </a:xfrm>
        </p:grpSpPr>
        <p:sp>
          <p:nvSpPr>
            <p:cNvPr id="2" name="직사각형 1"/>
            <p:cNvSpPr/>
            <p:nvPr/>
          </p:nvSpPr>
          <p:spPr>
            <a:xfrm>
              <a:off x="251520" y="699542"/>
              <a:ext cx="1800200" cy="216024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734849" y="699542"/>
              <a:ext cx="432048" cy="216024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367" y="184489"/>
            <a:ext cx="18902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특성에 따른 고려사항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117" y="394897"/>
            <a:ext cx="20072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O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perable</a:t>
            </a:r>
            <a:r>
              <a:rPr lang="en-US" altLang="ko-KR" sz="11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운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용이성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 - 02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pic>
        <p:nvPicPr>
          <p:cNvPr id="18" name="Picture 2" descr="C:\Users\kim\Desktop\제목 없음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8070" y="1616419"/>
            <a:ext cx="2087860" cy="16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584413" y="1347902"/>
            <a:ext cx="1170513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입력장치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29238" y="1598929"/>
            <a:ext cx="275428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모든 기능을 키보드로 접근할 수 있도록 할 것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72114" y="1347614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617792" y="1375899"/>
            <a:ext cx="1266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Keyboard Accessible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054070" y="4182348"/>
            <a:ext cx="1035861" cy="261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운용의 용이성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84413" y="3058717"/>
            <a:ext cx="1035861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응답시간 조절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9238" y="3309744"/>
            <a:ext cx="269336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읽고 반응할 수 있는 충분한 시간을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2114" y="3058429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61939" y="3086714"/>
            <a:ext cx="917239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Enough Time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24488" y="3502472"/>
            <a:ext cx="7104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허락할 것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197276" y="1598929"/>
            <a:ext cx="253306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발작을 일으킬 수 있는 방법으로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콘텐츠를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292526" y="1791657"/>
            <a:ext cx="101502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설계하지 말 것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52451" y="1347902"/>
            <a:ext cx="134844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광과민성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발작 예방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940152" y="1347614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416025" y="1375899"/>
            <a:ext cx="65915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Seizures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97276" y="290445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자신의 위치를 파악하고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네비게이션이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용이하도록 하는 방법을 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제공할 것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152451" y="2653423"/>
            <a:ext cx="1170513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쉬운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네비게이션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940152" y="2653135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209057" y="2672184"/>
            <a:ext cx="753732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ko-KR" sz="9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Navigable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528070" y="1504675"/>
            <a:ext cx="0" cy="460829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4544220" y="4090113"/>
            <a:ext cx="55561" cy="55561"/>
          </a:xfrm>
          <a:prstGeom prst="ellipse">
            <a:avLst/>
          </a:prstGeom>
          <a:noFill/>
          <a:ln w="3175">
            <a:solidFill>
              <a:srgbClr val="FE398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5" name="직선 연결선 164"/>
          <p:cNvCxnSpPr/>
          <p:nvPr/>
        </p:nvCxnSpPr>
        <p:spPr>
          <a:xfrm>
            <a:off x="4876698" y="2836943"/>
            <a:ext cx="1036594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3302477" y="1504675"/>
            <a:ext cx="225593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3528070" y="1965504"/>
            <a:ext cx="856689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5796136" y="1504675"/>
            <a:ext cx="0" cy="563019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5547984" y="2067694"/>
            <a:ext cx="248152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5796136" y="1504675"/>
            <a:ext cx="140076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오른쪽 중괄호 45"/>
          <p:cNvSpPr/>
          <p:nvPr/>
        </p:nvSpPr>
        <p:spPr>
          <a:xfrm rot="5400000">
            <a:off x="4516941" y="3110826"/>
            <a:ext cx="110118" cy="1388520"/>
          </a:xfrm>
          <a:prstGeom prst="rightBrace">
            <a:avLst/>
          </a:prstGeom>
          <a:ln w="3175">
            <a:solidFill>
              <a:srgbClr val="FE3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/>
          <p:cNvCxnSpPr/>
          <p:nvPr/>
        </p:nvCxnSpPr>
        <p:spPr>
          <a:xfrm>
            <a:off x="2653237" y="3236960"/>
            <a:ext cx="225593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878830" y="2776131"/>
            <a:ext cx="0" cy="460829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878830" y="2776131"/>
            <a:ext cx="856689" cy="0"/>
          </a:xfrm>
          <a:prstGeom prst="line">
            <a:avLst/>
          </a:prstGeom>
          <a:ln w="3175">
            <a:solidFill>
              <a:srgbClr val="FE398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덧셈 기호 174"/>
          <p:cNvSpPr/>
          <p:nvPr/>
        </p:nvSpPr>
        <p:spPr>
          <a:xfrm>
            <a:off x="5724128" y="2553746"/>
            <a:ext cx="90012" cy="90012"/>
          </a:xfrm>
          <a:prstGeom prst="mathPlus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덧셈 기호 176"/>
          <p:cNvSpPr/>
          <p:nvPr/>
        </p:nvSpPr>
        <p:spPr>
          <a:xfrm>
            <a:off x="3210746" y="2211710"/>
            <a:ext cx="90012" cy="90012"/>
          </a:xfrm>
          <a:prstGeom prst="mathPlus">
            <a:avLst/>
          </a:prstGeom>
          <a:solidFill>
            <a:srgbClr val="FE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77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2367" y="214432"/>
            <a:ext cx="1915377" cy="216024"/>
            <a:chOff x="251520" y="699542"/>
            <a:chExt cx="1915377" cy="216024"/>
          </a:xfrm>
        </p:grpSpPr>
        <p:sp>
          <p:nvSpPr>
            <p:cNvPr id="2" name="직사각형 1"/>
            <p:cNvSpPr/>
            <p:nvPr/>
          </p:nvSpPr>
          <p:spPr>
            <a:xfrm>
              <a:off x="251520" y="699542"/>
              <a:ext cx="1800200" cy="216024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734849" y="699542"/>
              <a:ext cx="432048" cy="216024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367" y="184489"/>
            <a:ext cx="18902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특성에 따른 고려사항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117" y="394897"/>
            <a:ext cx="22028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U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nderstandable</a:t>
            </a:r>
            <a:r>
              <a:rPr lang="en-US" altLang="ko-KR" sz="11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이해의 용이성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3855" y="1635646"/>
            <a:ext cx="7836291" cy="2448272"/>
            <a:chOff x="408117" y="1347614"/>
            <a:chExt cx="7836291" cy="2448272"/>
          </a:xfrm>
        </p:grpSpPr>
        <p:sp>
          <p:nvSpPr>
            <p:cNvPr id="13" name="직사각형 12"/>
            <p:cNvSpPr/>
            <p:nvPr/>
          </p:nvSpPr>
          <p:spPr>
            <a:xfrm>
              <a:off x="408117" y="1347614"/>
              <a:ext cx="7836291" cy="2448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664344" y="1491630"/>
              <a:ext cx="2007983" cy="346537"/>
              <a:chOff x="341641" y="1995398"/>
              <a:chExt cx="2007983" cy="346537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553940" y="1995686"/>
                <a:ext cx="1795684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스크린의 방향에 따른 전</a:t>
                </a:r>
                <a:r>
                  <a:rPr lang="ko-KR" altLang="en-US" sz="1100" b="1" spc="-5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환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341641" y="1995398"/>
                <a:ext cx="319318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179552"/>
                    </a:solidFill>
                  </a:rPr>
                  <a:t>◈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664344" y="2081719"/>
              <a:ext cx="1426093" cy="346537"/>
              <a:chOff x="341641" y="1995398"/>
              <a:chExt cx="1426093" cy="346537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553940" y="1995686"/>
                <a:ext cx="1213794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일관성 있는 배치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41641" y="1995398"/>
                <a:ext cx="319318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179552"/>
                    </a:solidFill>
                  </a:rPr>
                  <a:t>◈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3995936" y="1491630"/>
              <a:ext cx="4002060" cy="1106910"/>
              <a:chOff x="501515" y="3228165"/>
              <a:chExt cx="4002060" cy="1106910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713814" y="3228453"/>
                <a:ext cx="2464136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중요한 요소 및 링크는 제일 위에 위치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58639" y="3479480"/>
                <a:ext cx="261642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페이지 스크롤이 일어나기 전에 위치시키기</a:t>
                </a:r>
                <a:endPara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01515" y="3228165"/>
                <a:ext cx="319318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179552"/>
                    </a:solidFill>
                  </a:rPr>
                  <a:t>◈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58639" y="3745695"/>
                <a:ext cx="374493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화면을 확대시켜도 여전히 제일 앞에 위치하여 찾기 쉽도록 한다</a:t>
                </a: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758639" y="4011910"/>
                <a:ext cx="374493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지적 장애를 가진 사용자에게 특히 유용한 소수의 </a:t>
                </a: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접근성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 가이드</a:t>
                </a:r>
                <a:endPara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995936" y="2671808"/>
              <a:ext cx="3719931" cy="574480"/>
              <a:chOff x="4215685" y="1367918"/>
              <a:chExt cx="3719931" cy="57448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4427984" y="1368206"/>
                <a:ext cx="3307316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동일한 작동을 하는 요소들을 함께 묶어 그룹화할 것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4472809" y="1619233"/>
                <a:ext cx="346280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터치 </a:t>
                </a:r>
                <a:r>
                  <a:rPr lang="ko-KR" altLang="en-US" sz="1000" spc="-50" dirty="0" err="1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타겟의</a:t>
                </a:r>
                <a:r>
                  <a:rPr lang="ko-KR" altLang="en-US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 사이즈와 포커스 낭비에 대한 근심을 줄여준다</a:t>
                </a:r>
                <a:r>
                  <a:rPr lang="en-US" altLang="ko-KR" sz="1000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215685" y="1367918"/>
                <a:ext cx="319318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179552"/>
                    </a:solidFill>
                  </a:rPr>
                  <a:t>◈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682269" y="2671808"/>
              <a:ext cx="2881619" cy="600452"/>
              <a:chOff x="341641" y="1995398"/>
              <a:chExt cx="2881619" cy="60045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553940" y="1995686"/>
                <a:ext cx="266932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맞춤형 터치스크린 </a:t>
                </a:r>
                <a:r>
                  <a:rPr lang="en-US" altLang="ko-KR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&amp; </a:t>
                </a: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기기 운용 제스처는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설명서를 반드시 첨부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41641" y="1995398"/>
                <a:ext cx="319318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spc="-50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179552"/>
                    </a:solidFill>
                  </a:rPr>
                  <a:t>◈</a:t>
                </a:r>
                <a:endPara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0" y="1268405"/>
            <a:ext cx="9144000" cy="3326770"/>
          </a:xfrm>
          <a:prstGeom prst="rect">
            <a:avLst/>
          </a:prstGeom>
          <a:noFill/>
          <a:ln w="3175">
            <a:solidFill>
              <a:srgbClr val="FE39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29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2367" y="214432"/>
            <a:ext cx="1915377" cy="216024"/>
            <a:chOff x="251520" y="699542"/>
            <a:chExt cx="1915377" cy="216024"/>
          </a:xfrm>
        </p:grpSpPr>
        <p:sp>
          <p:nvSpPr>
            <p:cNvPr id="2" name="직사각형 1"/>
            <p:cNvSpPr/>
            <p:nvPr/>
          </p:nvSpPr>
          <p:spPr>
            <a:xfrm>
              <a:off x="251520" y="699542"/>
              <a:ext cx="1800200" cy="216024"/>
            </a:xfrm>
            <a:prstGeom prst="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734849" y="699542"/>
              <a:ext cx="432048" cy="216024"/>
            </a:xfrm>
            <a:prstGeom prst="roundRect">
              <a:avLst/>
            </a:prstGeom>
            <a:solidFill>
              <a:srgbClr val="FE3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367" y="184489"/>
            <a:ext cx="18902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특성에 따른 고려사항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117" y="394897"/>
            <a:ext cx="12041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R</a:t>
            </a:r>
            <a:r>
              <a:rPr lang="en-US" altLang="ko-KR" sz="11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obust</a:t>
            </a:r>
            <a:r>
              <a:rPr lang="en-US" altLang="ko-KR" sz="11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견고성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13" y="523919"/>
            <a:ext cx="4796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　</a:t>
            </a:r>
            <a:endParaRPr lang="en-US" altLang="ko-KR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E398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08117" y="1419622"/>
            <a:ext cx="3356493" cy="2629467"/>
            <a:chOff x="408117" y="1109571"/>
            <a:chExt cx="3356493" cy="2629467"/>
          </a:xfrm>
        </p:grpSpPr>
        <p:pic>
          <p:nvPicPr>
            <p:cNvPr id="2053" name="Picture 5" descr="C:\Users\kim\Desktop\code-2434271_960_720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0609" r="32220"/>
            <a:stretch/>
          </p:blipFill>
          <p:spPr bwMode="auto">
            <a:xfrm>
              <a:off x="408117" y="1109571"/>
              <a:ext cx="2364364" cy="232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408117" y="1109572"/>
              <a:ext cx="2364363" cy="2326274"/>
            </a:xfrm>
            <a:prstGeom prst="rect">
              <a:avLst/>
            </a:prstGeom>
            <a:solidFill>
              <a:srgbClr val="1A1A1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43608" y="1902058"/>
              <a:ext cx="2721002" cy="1836980"/>
              <a:chOff x="827584" y="2102922"/>
              <a:chExt cx="3312368" cy="223621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27584" y="2102922"/>
                <a:ext cx="3312368" cy="2236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2" name="Picture 4" descr="C:\Users\kim\Desktop\cm08221772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216" y="2184962"/>
                <a:ext cx="3114661" cy="2075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그룹 44"/>
          <p:cNvGrpSpPr/>
          <p:nvPr/>
        </p:nvGrpSpPr>
        <p:grpSpPr>
          <a:xfrm>
            <a:off x="4222555" y="1131590"/>
            <a:ext cx="3351300" cy="346249"/>
            <a:chOff x="341641" y="1563638"/>
            <a:chExt cx="3351300" cy="346249"/>
          </a:xfrm>
        </p:grpSpPr>
        <p:sp>
          <p:nvSpPr>
            <p:cNvPr id="46" name="TextBox 45"/>
            <p:cNvSpPr txBox="1"/>
            <p:nvPr/>
          </p:nvSpPr>
          <p:spPr>
            <a:xfrm>
              <a:off x="553940" y="1563638"/>
              <a:ext cx="313900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가상 키보드를 활용해서 </a:t>
              </a:r>
              <a:r>
                <a: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</a:t>
              </a: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입력을 요구할 경우</a:t>
              </a:r>
              <a:endPara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1641" y="1563638"/>
              <a:ext cx="3193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◈</a:t>
              </a:r>
              <a:endPara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222555" y="1600817"/>
            <a:ext cx="3336872" cy="346249"/>
            <a:chOff x="341641" y="1563638"/>
            <a:chExt cx="3336872" cy="346249"/>
          </a:xfrm>
        </p:grpSpPr>
        <p:sp>
          <p:nvSpPr>
            <p:cNvPr id="53" name="TextBox 52"/>
            <p:cNvSpPr txBox="1"/>
            <p:nvPr/>
          </p:nvSpPr>
          <p:spPr>
            <a:xfrm>
              <a:off x="553940" y="1563638"/>
              <a:ext cx="3124573" cy="313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보조기구 기술 등과의 호환성을 최대한 고려한다</a:t>
              </a:r>
              <a:r>
                <a:rPr lang="en-US" altLang="ko-KR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1641" y="1563638"/>
              <a:ext cx="3193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79552"/>
                  </a:solidFill>
                </a:rPr>
                <a:t>◈</a:t>
              </a:r>
              <a:endParaRPr lang="en-US" altLang="ko-KR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434854" y="2070332"/>
            <a:ext cx="2377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플랫폼이 지원하는 특성을 십분 활용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79679" y="2321359"/>
            <a:ext cx="34740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기기와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따른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지원 사항이 다를 수 있다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222555" y="2070044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79679" y="2570119"/>
            <a:ext cx="407034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가급적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내에서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기능을 별도로 구현하지 말아야 한다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4854" y="3016550"/>
            <a:ext cx="349326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폰에서</a:t>
            </a: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입력은 가능한 쉽게 할 수 있도록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79679" y="3267577"/>
            <a:ext cx="324159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글자나 숫자를 직접 쳐서 입력하는 요구를 최소화 한다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22555" y="3016262"/>
            <a:ext cx="3193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79552"/>
                </a:solidFill>
              </a:rPr>
              <a:t>◈</a:t>
            </a:r>
            <a:endParaRPr lang="en-US" altLang="ko-KR" sz="110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7955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79679" y="3563027"/>
            <a:ext cx="367761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spc="-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메뉴에서 고르거나                            입력을 최대한 활용한다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727383" y="3532366"/>
            <a:ext cx="889987" cy="322294"/>
            <a:chOff x="5754479" y="3161911"/>
            <a:chExt cx="889987" cy="322294"/>
          </a:xfrm>
        </p:grpSpPr>
        <p:sp>
          <p:nvSpPr>
            <p:cNvPr id="17" name="직사각형 16"/>
            <p:cNvSpPr/>
            <p:nvPr/>
          </p:nvSpPr>
          <p:spPr>
            <a:xfrm>
              <a:off x="5754479" y="3188755"/>
              <a:ext cx="889987" cy="29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54479" y="3161911"/>
              <a:ext cx="889987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자동 </a:t>
              </a:r>
              <a:r>
                <a:rPr lang="en-US" altLang="ko-KR" sz="105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FE3980"/>
                  </a:solidFill>
                </a:rPr>
                <a:t>default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536996" y="4154169"/>
            <a:ext cx="425629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default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값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을 활용하여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불필요한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입력창</a:t>
            </a:r>
            <a:r>
              <a:rPr lang="ko-KR" altLang="en-US" sz="105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포커스를 직접 이동 및 확인하지 않게 하여 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E3980"/>
                </a:solidFill>
              </a:rPr>
              <a:t>포커스 이동을 최소화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한다</a:t>
            </a:r>
            <a:r>
              <a:rPr lang="en-US" altLang="ko-KR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5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5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4" name="Picture 6" descr="C:\Users\kim\Downloads\quotation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8513" y="4102514"/>
            <a:ext cx="120440" cy="1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C:\Users\kim\Downloads\quotation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05031" y="4684708"/>
            <a:ext cx="120440" cy="1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48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39502"/>
            <a:ext cx="1180131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b="1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50" b="1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0" y="337453"/>
            <a:ext cx="761747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Session02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699542"/>
            <a:ext cx="513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주제</a:t>
            </a:r>
            <a:r>
              <a:rPr lang="en-US" altLang="ko-KR" sz="105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0364" y="123478"/>
            <a:ext cx="3168352" cy="489654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56505" y="1641607"/>
            <a:ext cx="2050561" cy="1860287"/>
            <a:chOff x="756505" y="1962401"/>
            <a:chExt cx="2050561" cy="1860287"/>
          </a:xfrm>
        </p:grpSpPr>
        <p:pic>
          <p:nvPicPr>
            <p:cNvPr id="3075" name="Picture 3" descr="C:\Users\kim\Desktop\GARI-55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746" y="1962401"/>
              <a:ext cx="1557589" cy="121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56505" y="3314857"/>
              <a:ext cx="205056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spc="3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 Accessibility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spc="3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Reporting Initiative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07568" y="411510"/>
            <a:ext cx="2404826" cy="1087551"/>
            <a:chOff x="6607568" y="195486"/>
            <a:chExt cx="2404826" cy="1087551"/>
          </a:xfrm>
        </p:grpSpPr>
        <p:sp>
          <p:nvSpPr>
            <p:cNvPr id="9" name="TextBox 8"/>
            <p:cNvSpPr txBox="1"/>
            <p:nvPr/>
          </p:nvSpPr>
          <p:spPr>
            <a:xfrm>
              <a:off x="8220189" y="989623"/>
              <a:ext cx="792205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TTA </a:t>
              </a:r>
              <a:r>
                <a:rPr lang="ko-KR" altLang="en-US" sz="1000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정성록</a:t>
              </a:r>
              <a:endPara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07568" y="195486"/>
              <a:ext cx="2404826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GARI </a:t>
              </a:r>
              <a:r>
                <a:rPr lang="ko-KR" altLang="en-US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소개</a:t>
              </a:r>
              <a:r>
                <a:rPr lang="en-US" altLang="ko-KR" sz="15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</a:rPr>
                <a:t>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000" b="1" spc="-5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(Global Accessibility Reporting Initiative)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46004" y="2020075"/>
            <a:ext cx="4027064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장애인과 고령자에게 여러 기기 및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정보를 제공하는 툴</a:t>
            </a:r>
            <a:endParaRPr lang="en-US" altLang="ko-KR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0062" y="1635646"/>
            <a:ext cx="819455" cy="3939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5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GARI ?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79912" y="3387841"/>
            <a:ext cx="2007281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다양한 기기의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정보 제공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9108" y="4659982"/>
            <a:ext cx="144943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https://www.gari.info/</a:t>
            </a:r>
            <a:endParaRPr lang="ko-KR" altLang="en-US" sz="10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5209" y="4115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주제 </a:t>
            </a:r>
            <a:r>
              <a:rPr lang="en-US" altLang="ko-KR" sz="10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3627868"/>
            <a:ext cx="3828292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접근성이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요구되어지는 다양한 기기에 대한 통합된 정보제공 창구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912" y="3867894"/>
            <a:ext cx="3709670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Phone Type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경우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120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 이상의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기능에 대한 정보 제공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46004" y="2289051"/>
            <a:ext cx="3581430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제조사들은 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GARI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를 통해 각 국의 </a:t>
            </a:r>
            <a:r>
              <a:rPr lang="ko-KR" altLang="en-US" sz="1000" spc="-5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접근성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규제 및 법규에 대응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0062" y="2859782"/>
            <a:ext cx="1214884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GARI Key Point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9912" y="3147814"/>
            <a:ext cx="4677884" cy="29341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GARI</a:t>
            </a:r>
            <a:r>
              <a:rPr lang="ko-KR" altLang="en-US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의 역할로는 소비자가가장 적합한 접근성 기능을 갖춘 장치를 찾도록 돕는다</a:t>
            </a:r>
            <a:r>
              <a:rPr lang="en-US" altLang="ko-KR" sz="1000" spc="-5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spc="-5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398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3075</Words>
  <Application>Microsoft Office PowerPoint</Application>
  <PresentationFormat>화면 슬라이드 쇼(16:9)</PresentationFormat>
  <Paragraphs>617</Paragraphs>
  <Slides>41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T1500</dc:creator>
  <cp:lastModifiedBy>T1500s</cp:lastModifiedBy>
  <cp:revision>3125</cp:revision>
  <dcterms:created xsi:type="dcterms:W3CDTF">2017-12-01T00:06:01Z</dcterms:created>
  <dcterms:modified xsi:type="dcterms:W3CDTF">2017-12-15T04:26:18Z</dcterms:modified>
</cp:coreProperties>
</file>